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9" r:id="rId3"/>
  </p:sldMasterIdLst>
  <p:notesMasterIdLst>
    <p:notesMasterId r:id="rId59"/>
  </p:notesMasterIdLst>
  <p:sldIdLst>
    <p:sldId id="378" r:id="rId4"/>
    <p:sldId id="393" r:id="rId5"/>
    <p:sldId id="385" r:id="rId6"/>
    <p:sldId id="383" r:id="rId7"/>
    <p:sldId id="261" r:id="rId8"/>
    <p:sldId id="361" r:id="rId9"/>
    <p:sldId id="389" r:id="rId10"/>
    <p:sldId id="379" r:id="rId11"/>
    <p:sldId id="362" r:id="rId12"/>
    <p:sldId id="373" r:id="rId13"/>
    <p:sldId id="369" r:id="rId14"/>
    <p:sldId id="380" r:id="rId15"/>
    <p:sldId id="382" r:id="rId16"/>
    <p:sldId id="265" r:id="rId17"/>
    <p:sldId id="266" r:id="rId18"/>
    <p:sldId id="365" r:id="rId19"/>
    <p:sldId id="372" r:id="rId20"/>
    <p:sldId id="320" r:id="rId21"/>
    <p:sldId id="374" r:id="rId22"/>
    <p:sldId id="366" r:id="rId23"/>
    <p:sldId id="321" r:id="rId24"/>
    <p:sldId id="339" r:id="rId25"/>
    <p:sldId id="375" r:id="rId26"/>
    <p:sldId id="400" r:id="rId27"/>
    <p:sldId id="392" r:id="rId28"/>
    <p:sldId id="340" r:id="rId29"/>
    <p:sldId id="304" r:id="rId30"/>
    <p:sldId id="314" r:id="rId31"/>
    <p:sldId id="358" r:id="rId32"/>
    <p:sldId id="347" r:id="rId33"/>
    <p:sldId id="368" r:id="rId34"/>
    <p:sldId id="359" r:id="rId35"/>
    <p:sldId id="353" r:id="rId36"/>
    <p:sldId id="317" r:id="rId37"/>
    <p:sldId id="396" r:id="rId38"/>
    <p:sldId id="360" r:id="rId39"/>
    <p:sldId id="391" r:id="rId40"/>
    <p:sldId id="386" r:id="rId41"/>
    <p:sldId id="363" r:id="rId42"/>
    <p:sldId id="364" r:id="rId43"/>
    <p:sldId id="398" r:id="rId44"/>
    <p:sldId id="395" r:id="rId45"/>
    <p:sldId id="343" r:id="rId46"/>
    <p:sldId id="354" r:id="rId47"/>
    <p:sldId id="376" r:id="rId48"/>
    <p:sldId id="349" r:id="rId49"/>
    <p:sldId id="350" r:id="rId50"/>
    <p:sldId id="306" r:id="rId51"/>
    <p:sldId id="390" r:id="rId52"/>
    <p:sldId id="328" r:id="rId53"/>
    <p:sldId id="377" r:id="rId54"/>
    <p:sldId id="330" r:id="rId55"/>
    <p:sldId id="397" r:id="rId56"/>
    <p:sldId id="401" r:id="rId57"/>
    <p:sldId id="329" r:id="rId58"/>
  </p:sldIdLst>
  <p:sldSz cx="9144000" cy="6858000" type="screen4x3"/>
  <p:notesSz cx="6797675" cy="9928225"/>
  <p:defaultTextStyle>
    <a:defPPr>
      <a:defRPr lang="et-E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9"/>
  </p:normalViewPr>
  <p:slideViewPr>
    <p:cSldViewPr>
      <p:cViewPr varScale="1">
        <p:scale>
          <a:sx n="102" d="100"/>
          <a:sy n="102" d="100"/>
        </p:scale>
        <p:origin x="1384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9C6A04-4FA1-CCDA-B86C-63781FE4B4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86075-432A-069B-91B9-36764B6EBCE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7751FC7-4A10-E040-BFD3-934B0073DC42}" type="datetimeFigureOut">
              <a:rPr lang="et-EE"/>
              <a:pPr>
                <a:defRPr/>
              </a:pPr>
              <a:t>06.11.22</a:t>
            </a:fld>
            <a:endParaRPr lang="et-E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1A3B667-F85A-0444-F923-78F0C98822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A69457-B653-AC8A-F61B-6BAF56F36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t-E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7C573-9570-EB81-8105-2086E983DB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793AA-2AD4-3D34-5F1F-4260A17046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041A2B9-85DC-C149-B56A-B18D5302E648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C99F434-6414-1137-0B5A-52C82D5C580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4C24935-E746-BF1B-11AF-5DCE6E9CF5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7120234-40F2-3E01-EDF2-F502141BC5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FC804D5-7968-C09D-A698-41982A81E5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1A15AA2-9763-93B2-F620-24CBF15346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18 w 1722"/>
                <a:gd name="T1" fmla="*/ 33 h 66"/>
                <a:gd name="T2" fmla="*/ 1518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18 w 1722"/>
                <a:gd name="T9" fmla="*/ 33 h 66"/>
                <a:gd name="T10" fmla="*/ 1518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D919D95-1E9A-1ED5-3E90-7FBE43091B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A973D00-7780-CC1F-BFDC-2EEF798D61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873 w 975"/>
                <a:gd name="T1" fmla="*/ 48 h 101"/>
                <a:gd name="T2" fmla="*/ 8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873 w 975"/>
                <a:gd name="T9" fmla="*/ 48 h 101"/>
                <a:gd name="T10" fmla="*/ 8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2B1BE52-562B-1029-3179-586C5DEBE9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19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1937 w 2141"/>
                <a:gd name="T7" fmla="*/ 0 h 198"/>
                <a:gd name="T8" fmla="*/ 19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2BC2372-B856-6564-D9CD-466A7A1599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94E1E11-03CE-0A54-E74D-FD76DB30FB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1949 w 2517"/>
                <a:gd name="T1" fmla="*/ 276 h 276"/>
                <a:gd name="T2" fmla="*/ 2211 w 2517"/>
                <a:gd name="T3" fmla="*/ 204 h 276"/>
                <a:gd name="T4" fmla="*/ 2001 w 2517"/>
                <a:gd name="T5" fmla="*/ 0 h 276"/>
                <a:gd name="T6" fmla="*/ 0 w 2517"/>
                <a:gd name="T7" fmla="*/ 276 h 276"/>
                <a:gd name="T8" fmla="*/ 1949 w 2517"/>
                <a:gd name="T9" fmla="*/ 276 h 276"/>
                <a:gd name="T10" fmla="*/ 194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CF56A26-E312-2247-937A-FA8033CDBF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DF0DA83-5668-1E60-28C2-1B21ADC1E9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27 w 729"/>
                <a:gd name="T7" fmla="*/ 240 h 240"/>
                <a:gd name="T8" fmla="*/ 6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4D8F56C-90BC-414B-6756-34AE9094FA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369F062-3A4D-4A33-A64B-504889429B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27 w 729"/>
                <a:gd name="T1" fmla="*/ 318 h 318"/>
                <a:gd name="T2" fmla="*/ 6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27 w 729"/>
                <a:gd name="T9" fmla="*/ 318 h 318"/>
                <a:gd name="T10" fmla="*/ 6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776E95C-8365-8298-2731-0B82AECD33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E987234-D721-5609-772D-93AF898A71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01D8DD3-2355-BFB0-7267-B5AD478CD3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7212AE0-9447-CEB0-0DB8-C26C15A6AC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0FC80FF-029D-B129-C2C3-0140A97E34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2AFCFFE-D39E-86B0-3594-DD2821E9C60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9CD126F-A421-1928-A93D-83B7E4FB102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779BB9C-5C5A-EE42-B8D4-FF548BACB0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FCF4699E-52AB-CF52-3018-CDE9B602C8F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D53ABA6-3196-E2C7-E667-965457A857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363D7F3D-0D47-413C-901C-15E42AC752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1F102106-B9BB-00A7-6E24-5DBF35330C4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0FF5E4D3-55B5-14A3-89DD-3361E2A8F2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1C50B52F-C912-B380-05F0-97A84B83734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E9FF277-77A7-7D99-B301-4A4AFD0724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B8FBC03-6C60-C361-3E21-2B3ED09C6B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EC2809E-7C4E-C2AE-3224-F9C797C5E6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75A5B5C-F335-FCC7-1965-574D7378AE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38C1095-9D9F-2140-34AB-5A52AD008CA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448525B-4EBC-205A-94B8-1BF9974D01F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4B7AE3EC-2347-5506-97E5-8F0A7F609B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1CA69B0-F381-0BB0-796B-2C7062F2B2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BC8BA9B-228B-2EF1-F537-01C5CF768D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grpSp>
          <p:nvGrpSpPr>
            <p:cNvPr id="39" name="Group 39">
              <a:extLst>
                <a:ext uri="{FF2B5EF4-FFF2-40B4-BE49-F238E27FC236}">
                  <a16:creationId xmlns:a16="http://schemas.microsoft.com/office/drawing/2014/main" id="{F88B53D9-3F8A-6237-FA2C-8FF7C479C84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F3A2CFF3-E062-5E46-80B7-233A30A10D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t-EE">
                  <a:latin typeface="Arial" charset="0"/>
                </a:endParaRPr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3DCFEBA9-C4EB-8B6F-EBF1-36B2FD6C0C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t-EE">
                  <a:latin typeface="Arial" charset="0"/>
                </a:endParaRPr>
              </a:p>
            </p:txBody>
          </p:sp>
        </p:grpSp>
      </p:grpSp>
      <p:sp>
        <p:nvSpPr>
          <p:cNvPr id="618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t-EE"/>
              <a:t>Click to edit Master title style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t-EE"/>
              <a:t>Click to edit Master subtitle style</a:t>
            </a:r>
          </a:p>
        </p:txBody>
      </p:sp>
      <p:sp>
        <p:nvSpPr>
          <p:cNvPr id="42" name="Rectangle 44">
            <a:extLst>
              <a:ext uri="{FF2B5EF4-FFF2-40B4-BE49-F238E27FC236}">
                <a16:creationId xmlns:a16="http://schemas.microsoft.com/office/drawing/2014/main" id="{6CE36F68-2343-4E2A-543E-85918B93C34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3" name="Rectangle 45">
            <a:extLst>
              <a:ext uri="{FF2B5EF4-FFF2-40B4-BE49-F238E27FC236}">
                <a16:creationId xmlns:a16="http://schemas.microsoft.com/office/drawing/2014/main" id="{939684CF-90B0-7F19-4B45-B0C9ECC0A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4" name="Rectangle 46">
            <a:extLst>
              <a:ext uri="{FF2B5EF4-FFF2-40B4-BE49-F238E27FC236}">
                <a16:creationId xmlns:a16="http://schemas.microsoft.com/office/drawing/2014/main" id="{D1B3C5E7-1367-ADBC-746C-1DC063BE78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78AAA-8003-5646-928B-8F3A3003A8BD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21046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A4463C87-56A1-A22C-A033-586D773C33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B447500A-49E9-D427-F1E3-651E1EED7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41A97CB7-9AD5-7C94-2655-3B9CE7D6D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3BA7A-B802-2049-827D-2462B3B098D5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23891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6C5A8B1B-A46A-71E8-0D3E-B6DAFF267B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0DBF78BE-19C2-0B4D-9645-B0BB36E826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2FC77536-8223-CE6F-2ECD-5098FEF98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E22C0-0566-E04B-A5B4-4F8963A14377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549941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AB3DABB7-CC5C-FE33-D961-D403D94C7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84A8FB11-B300-0D21-C352-6324037FC4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A9E8737A-C803-1CE1-876F-7FC80C8F0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7E1B2-7A2C-0944-A6BE-0DA7BB0FD5E5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82037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291A6FE1-848D-77F1-2926-98AD76566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944E6175-B45F-E99B-4D46-EBA61D81B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34EEEAB6-5FDE-A4FB-CD64-9CD082B84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5CD12-0845-5349-808B-FD42D006BF07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35746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DEB09E03-A215-0177-5C35-3F2AE68B30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FB0D273A-0A2F-2347-F59D-DA5E0FD8A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D55ECB25-3975-CC25-DEE5-EACB9C403D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8DF02-654E-0C47-839B-0A913F6623E7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13101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93F4E9CC-E775-50E4-9CB8-8CE5D715AB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0CAD4647-1831-A9E6-21B5-1474B170E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DB12E80C-2071-771C-4E11-5A6D51E84F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EB438-AF98-A74B-80D5-B981A9E5D67F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94206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1A349BCF-1E8E-B3CE-F71A-27F6E9A517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E6101D93-7BB6-6D03-8930-195EC4E317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4C0BC736-DBCB-02C1-C6A3-0E635D82C4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F74ED-8BEA-564F-BD6C-377D56CD2C36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93779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5E019356-0C8D-151A-5F93-7CE7296221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B9A2BC83-D6E2-D2C1-6E35-5A645DFF5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232EA222-64D0-B168-5E2D-4C8737232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825A6-F77A-174D-A7FA-12366B30ADCF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45319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74827D8B-64BC-534C-BB3C-AA9B1812E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58E0C6AC-E13A-0779-15EB-39548CA5A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D71816F9-BCCA-EF3A-9DCB-E0E1095D3B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2B213-4E6A-E243-A6BB-180CCC1F8460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85165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483CB29D-B4DF-D836-0694-04AF301473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CC1DA887-79BD-FCF4-16C3-E354D39F57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8F468889-F65E-6A42-105F-22EEE2642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12DCB-608E-F040-B0A6-ED6C0C8497B1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23185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EFD6DFFB-2B16-6DCC-3F61-15EFF14FE7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609B3377-F94B-7E18-E3B5-1F68310018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27264862-5C0C-ABC7-5203-E83298675F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67B4D-218E-2945-AED7-5E0F510AF3C1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31817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6B6865E4-8B4F-583C-6695-704AAE669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319DEB15-6589-CF0D-04FD-5A00B1149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CEB3C4D5-7D2A-2959-6575-E485881122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385C3-BD89-AD4B-91B9-8A1586BBD0CD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07990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5DAC3E7-79CF-757B-8FF8-73B9CCEBA13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123" name="Freeform 3">
              <a:extLst>
                <a:ext uri="{FF2B5EF4-FFF2-40B4-BE49-F238E27FC236}">
                  <a16:creationId xmlns:a16="http://schemas.microsoft.com/office/drawing/2014/main" id="{8B2CBC08-8F70-65B4-8B8C-B6509D61C9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5124" name="Freeform 4">
              <a:extLst>
                <a:ext uri="{FF2B5EF4-FFF2-40B4-BE49-F238E27FC236}">
                  <a16:creationId xmlns:a16="http://schemas.microsoft.com/office/drawing/2014/main" id="{09412B75-4619-57BE-0AA4-1DD14BC1E0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5125" name="Freeform 5">
              <a:extLst>
                <a:ext uri="{FF2B5EF4-FFF2-40B4-BE49-F238E27FC236}">
                  <a16:creationId xmlns:a16="http://schemas.microsoft.com/office/drawing/2014/main" id="{78B57E49-3DA5-CDB5-F367-AE5AC3ED2CC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1035" name="Freeform 6">
              <a:extLst>
                <a:ext uri="{FF2B5EF4-FFF2-40B4-BE49-F238E27FC236}">
                  <a16:creationId xmlns:a16="http://schemas.microsoft.com/office/drawing/2014/main" id="{F047D867-1323-EA3A-F038-979D5BD4F9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18 w 1722"/>
                <a:gd name="T1" fmla="*/ 33 h 66"/>
                <a:gd name="T2" fmla="*/ 1518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18 w 1722"/>
                <a:gd name="T9" fmla="*/ 33 h 66"/>
                <a:gd name="T10" fmla="*/ 1518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Freeform 7">
              <a:extLst>
                <a:ext uri="{FF2B5EF4-FFF2-40B4-BE49-F238E27FC236}">
                  <a16:creationId xmlns:a16="http://schemas.microsoft.com/office/drawing/2014/main" id="{C01386BC-CF25-EFE4-3C55-2503805072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1337933C-7024-6F7F-C4D1-DA9A7A38FA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873 w 975"/>
                <a:gd name="T1" fmla="*/ 48 h 101"/>
                <a:gd name="T2" fmla="*/ 8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873 w 975"/>
                <a:gd name="T9" fmla="*/ 48 h 101"/>
                <a:gd name="T10" fmla="*/ 8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EFE723CC-B69D-F578-CF7F-0E610CD96D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19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1937 w 2141"/>
                <a:gd name="T7" fmla="*/ 0 h 198"/>
                <a:gd name="T8" fmla="*/ 19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>
              <a:extLst>
                <a:ext uri="{FF2B5EF4-FFF2-40B4-BE49-F238E27FC236}">
                  <a16:creationId xmlns:a16="http://schemas.microsoft.com/office/drawing/2014/main" id="{6FDC762C-9D26-4B20-5099-B8AEF6B26E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7BC2899D-2811-899D-B5F3-895AA9F89A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1949 w 2517"/>
                <a:gd name="T1" fmla="*/ 276 h 276"/>
                <a:gd name="T2" fmla="*/ 2211 w 2517"/>
                <a:gd name="T3" fmla="*/ 204 h 276"/>
                <a:gd name="T4" fmla="*/ 2001 w 2517"/>
                <a:gd name="T5" fmla="*/ 0 h 276"/>
                <a:gd name="T6" fmla="*/ 0 w 2517"/>
                <a:gd name="T7" fmla="*/ 276 h 276"/>
                <a:gd name="T8" fmla="*/ 1949 w 2517"/>
                <a:gd name="T9" fmla="*/ 276 h 276"/>
                <a:gd name="T10" fmla="*/ 194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12">
              <a:extLst>
                <a:ext uri="{FF2B5EF4-FFF2-40B4-BE49-F238E27FC236}">
                  <a16:creationId xmlns:a16="http://schemas.microsoft.com/office/drawing/2014/main" id="{53569201-C487-D91A-D822-AD62D719A7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1042" name="Freeform 13">
              <a:extLst>
                <a:ext uri="{FF2B5EF4-FFF2-40B4-BE49-F238E27FC236}">
                  <a16:creationId xmlns:a16="http://schemas.microsoft.com/office/drawing/2014/main" id="{8898FE38-781E-58DF-FC6B-65998447CA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27 w 729"/>
                <a:gd name="T7" fmla="*/ 240 h 240"/>
                <a:gd name="T8" fmla="*/ 6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14">
              <a:extLst>
                <a:ext uri="{FF2B5EF4-FFF2-40B4-BE49-F238E27FC236}">
                  <a16:creationId xmlns:a16="http://schemas.microsoft.com/office/drawing/2014/main" id="{D8EA58BE-DA19-8FC0-8EDE-E2080D3D77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1044" name="Freeform 15">
              <a:extLst>
                <a:ext uri="{FF2B5EF4-FFF2-40B4-BE49-F238E27FC236}">
                  <a16:creationId xmlns:a16="http://schemas.microsoft.com/office/drawing/2014/main" id="{3E3B40E2-0F95-0659-7A23-1ADC277F9E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27 w 729"/>
                <a:gd name="T1" fmla="*/ 318 h 318"/>
                <a:gd name="T2" fmla="*/ 6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27 w 729"/>
                <a:gd name="T9" fmla="*/ 318 h 318"/>
                <a:gd name="T10" fmla="*/ 6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6">
              <a:extLst>
                <a:ext uri="{FF2B5EF4-FFF2-40B4-BE49-F238E27FC236}">
                  <a16:creationId xmlns:a16="http://schemas.microsoft.com/office/drawing/2014/main" id="{24799AE0-2C49-26ED-FF1F-89CE1B5F75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5137" name="Freeform 17">
              <a:extLst>
                <a:ext uri="{FF2B5EF4-FFF2-40B4-BE49-F238E27FC236}">
                  <a16:creationId xmlns:a16="http://schemas.microsoft.com/office/drawing/2014/main" id="{178F3370-0AF0-713D-8C50-0D3143375A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5138" name="Freeform 18">
              <a:extLst>
                <a:ext uri="{FF2B5EF4-FFF2-40B4-BE49-F238E27FC236}">
                  <a16:creationId xmlns:a16="http://schemas.microsoft.com/office/drawing/2014/main" id="{5B4CAA84-2B47-931B-0506-F73517B019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1048" name="Freeform 19">
              <a:extLst>
                <a:ext uri="{FF2B5EF4-FFF2-40B4-BE49-F238E27FC236}">
                  <a16:creationId xmlns:a16="http://schemas.microsoft.com/office/drawing/2014/main" id="{2F83177D-6B6F-88DE-E7D8-FEFB36E24D1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>
              <a:extLst>
                <a:ext uri="{FF2B5EF4-FFF2-40B4-BE49-F238E27FC236}">
                  <a16:creationId xmlns:a16="http://schemas.microsoft.com/office/drawing/2014/main" id="{6DA24DA0-AADF-71C9-60D5-F8F5DEE16E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1050" name="Freeform 21">
              <a:extLst>
                <a:ext uri="{FF2B5EF4-FFF2-40B4-BE49-F238E27FC236}">
                  <a16:creationId xmlns:a16="http://schemas.microsoft.com/office/drawing/2014/main" id="{7D8A7A29-B6A7-763C-D6A1-E5B118F181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22">
              <a:extLst>
                <a:ext uri="{FF2B5EF4-FFF2-40B4-BE49-F238E27FC236}">
                  <a16:creationId xmlns:a16="http://schemas.microsoft.com/office/drawing/2014/main" id="{46BCF8BB-D2B4-91B9-49F4-E437FBD82D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5143" name="Freeform 23">
              <a:extLst>
                <a:ext uri="{FF2B5EF4-FFF2-40B4-BE49-F238E27FC236}">
                  <a16:creationId xmlns:a16="http://schemas.microsoft.com/office/drawing/2014/main" id="{BC458395-99E8-6C6D-2FD3-95509DE8458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5144" name="Freeform 24">
              <a:extLst>
                <a:ext uri="{FF2B5EF4-FFF2-40B4-BE49-F238E27FC236}">
                  <a16:creationId xmlns:a16="http://schemas.microsoft.com/office/drawing/2014/main" id="{A25A7C51-EB56-ACBB-2E36-022979FFBD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1054" name="Freeform 25">
              <a:extLst>
                <a:ext uri="{FF2B5EF4-FFF2-40B4-BE49-F238E27FC236}">
                  <a16:creationId xmlns:a16="http://schemas.microsoft.com/office/drawing/2014/main" id="{0AD0BD7D-1988-5436-72F6-B992BC6EA31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Freeform 26">
              <a:extLst>
                <a:ext uri="{FF2B5EF4-FFF2-40B4-BE49-F238E27FC236}">
                  <a16:creationId xmlns:a16="http://schemas.microsoft.com/office/drawing/2014/main" id="{6B056B36-701C-7139-81E8-407439ECF8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5147" name="Freeform 27">
              <a:extLst>
                <a:ext uri="{FF2B5EF4-FFF2-40B4-BE49-F238E27FC236}">
                  <a16:creationId xmlns:a16="http://schemas.microsoft.com/office/drawing/2014/main" id="{DC1C6E83-A5FE-86A0-F02C-1FA0DDA052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1057" name="Freeform 28">
              <a:extLst>
                <a:ext uri="{FF2B5EF4-FFF2-40B4-BE49-F238E27FC236}">
                  <a16:creationId xmlns:a16="http://schemas.microsoft.com/office/drawing/2014/main" id="{2BC9390A-0E4D-2073-064E-5CA5AABE81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29">
              <a:extLst>
                <a:ext uri="{FF2B5EF4-FFF2-40B4-BE49-F238E27FC236}">
                  <a16:creationId xmlns:a16="http://schemas.microsoft.com/office/drawing/2014/main" id="{DFB52D4C-53D6-40F1-CF85-9C278C3CBB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1059" name="Freeform 30">
              <a:extLst>
                <a:ext uri="{FF2B5EF4-FFF2-40B4-BE49-F238E27FC236}">
                  <a16:creationId xmlns:a16="http://schemas.microsoft.com/office/drawing/2014/main" id="{FCB8E797-6BDA-118B-8CED-D8D340D83E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31">
              <a:extLst>
                <a:ext uri="{FF2B5EF4-FFF2-40B4-BE49-F238E27FC236}">
                  <a16:creationId xmlns:a16="http://schemas.microsoft.com/office/drawing/2014/main" id="{41437454-8658-FA9F-A187-9173D6C77E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5152" name="Freeform 32">
              <a:extLst>
                <a:ext uri="{FF2B5EF4-FFF2-40B4-BE49-F238E27FC236}">
                  <a16:creationId xmlns:a16="http://schemas.microsoft.com/office/drawing/2014/main" id="{EFABF942-C514-530E-281B-C24E2F893F6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5153" name="Freeform 33">
              <a:extLst>
                <a:ext uri="{FF2B5EF4-FFF2-40B4-BE49-F238E27FC236}">
                  <a16:creationId xmlns:a16="http://schemas.microsoft.com/office/drawing/2014/main" id="{DF132679-28E8-86CC-32AC-DF7E617C20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5154" name="Freeform 34">
              <a:extLst>
                <a:ext uri="{FF2B5EF4-FFF2-40B4-BE49-F238E27FC236}">
                  <a16:creationId xmlns:a16="http://schemas.microsoft.com/office/drawing/2014/main" id="{1755742B-9B6C-FEE2-7939-F22AFDDEC5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5155" name="Freeform 35">
              <a:extLst>
                <a:ext uri="{FF2B5EF4-FFF2-40B4-BE49-F238E27FC236}">
                  <a16:creationId xmlns:a16="http://schemas.microsoft.com/office/drawing/2014/main" id="{E478F9F4-8271-ABEC-451D-E7CB2CA8F6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5156" name="Freeform 36">
              <a:extLst>
                <a:ext uri="{FF2B5EF4-FFF2-40B4-BE49-F238E27FC236}">
                  <a16:creationId xmlns:a16="http://schemas.microsoft.com/office/drawing/2014/main" id="{30B1C973-707A-40E9-E3D8-EDE4D94372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5157" name="Freeform 37">
              <a:extLst>
                <a:ext uri="{FF2B5EF4-FFF2-40B4-BE49-F238E27FC236}">
                  <a16:creationId xmlns:a16="http://schemas.microsoft.com/office/drawing/2014/main" id="{CBEEE05B-ADA3-405D-317F-0C9C8D0205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sp>
          <p:nvSpPr>
            <p:cNvPr id="5158" name="Freeform 38">
              <a:extLst>
                <a:ext uri="{FF2B5EF4-FFF2-40B4-BE49-F238E27FC236}">
                  <a16:creationId xmlns:a16="http://schemas.microsoft.com/office/drawing/2014/main" id="{D75635CD-A197-CAB2-0ED1-BB2EEDD1838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t-EE">
                <a:latin typeface="Arial" charset="0"/>
              </a:endParaRPr>
            </a:p>
          </p:txBody>
        </p:sp>
        <p:grpSp>
          <p:nvGrpSpPr>
            <p:cNvPr id="1068" name="Group 39">
              <a:extLst>
                <a:ext uri="{FF2B5EF4-FFF2-40B4-BE49-F238E27FC236}">
                  <a16:creationId xmlns:a16="http://schemas.microsoft.com/office/drawing/2014/main" id="{8255EED9-4B92-1B34-E484-67E8D0DEB0B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160" name="Freeform 40">
                <a:extLst>
                  <a:ext uri="{FF2B5EF4-FFF2-40B4-BE49-F238E27FC236}">
                    <a16:creationId xmlns:a16="http://schemas.microsoft.com/office/drawing/2014/main" id="{56E8EA9D-E8FB-5E8C-3EF4-2708464F13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t-EE">
                  <a:latin typeface="Arial" charset="0"/>
                </a:endParaRPr>
              </a:p>
            </p:txBody>
          </p:sp>
          <p:sp>
            <p:nvSpPr>
              <p:cNvPr id="5161" name="Freeform 41">
                <a:extLst>
                  <a:ext uri="{FF2B5EF4-FFF2-40B4-BE49-F238E27FC236}">
                    <a16:creationId xmlns:a16="http://schemas.microsoft.com/office/drawing/2014/main" id="{89730F7E-E589-1DCA-3BBE-97C306397D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t-EE">
                  <a:latin typeface="Arial" charset="0"/>
                </a:endParaRPr>
              </a:p>
            </p:txBody>
          </p:sp>
        </p:grpSp>
      </p:grpSp>
      <p:sp>
        <p:nvSpPr>
          <p:cNvPr id="5162" name="Rectangle 42">
            <a:extLst>
              <a:ext uri="{FF2B5EF4-FFF2-40B4-BE49-F238E27FC236}">
                <a16:creationId xmlns:a16="http://schemas.microsoft.com/office/drawing/2014/main" id="{33BA57DF-B779-2460-0DEC-C153F7F3E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/>
              <a:t>Click to edit Master title style</a:t>
            </a:r>
          </a:p>
        </p:txBody>
      </p:sp>
      <p:sp>
        <p:nvSpPr>
          <p:cNvPr id="5163" name="Rectangle 43">
            <a:extLst>
              <a:ext uri="{FF2B5EF4-FFF2-40B4-BE49-F238E27FC236}">
                <a16:creationId xmlns:a16="http://schemas.microsoft.com/office/drawing/2014/main" id="{021BE730-68D1-3F52-6C9A-1B9E2972B1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</a:p>
        </p:txBody>
      </p:sp>
      <p:sp>
        <p:nvSpPr>
          <p:cNvPr id="5164" name="Rectangle 44">
            <a:extLst>
              <a:ext uri="{FF2B5EF4-FFF2-40B4-BE49-F238E27FC236}">
                <a16:creationId xmlns:a16="http://schemas.microsoft.com/office/drawing/2014/main" id="{11F556F7-AC3A-EDE9-D7A3-3F11ED247D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165" name="Rectangle 45">
            <a:extLst>
              <a:ext uri="{FF2B5EF4-FFF2-40B4-BE49-F238E27FC236}">
                <a16:creationId xmlns:a16="http://schemas.microsoft.com/office/drawing/2014/main" id="{761FB542-0368-6AAF-0E63-3ACF8AB2E7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166" name="Rectangle 46">
            <a:extLst>
              <a:ext uri="{FF2B5EF4-FFF2-40B4-BE49-F238E27FC236}">
                <a16:creationId xmlns:a16="http://schemas.microsoft.com/office/drawing/2014/main" id="{4671276F-D8D9-7DF6-A357-FFB645EE1F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3BF34DC-6E67-BB41-AEE3-0BC6A1890051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888" r:id="rId1"/>
    <p:sldLayoutId id="2147485876" r:id="rId2"/>
    <p:sldLayoutId id="2147485877" r:id="rId3"/>
    <p:sldLayoutId id="2147485878" r:id="rId4"/>
    <p:sldLayoutId id="2147485879" r:id="rId5"/>
    <p:sldLayoutId id="2147485880" r:id="rId6"/>
    <p:sldLayoutId id="2147485881" r:id="rId7"/>
    <p:sldLayoutId id="2147485882" r:id="rId8"/>
    <p:sldLayoutId id="2147485883" r:id="rId9"/>
    <p:sldLayoutId id="2147485884" r:id="rId10"/>
    <p:sldLayoutId id="2147485885" r:id="rId11"/>
    <p:sldLayoutId id="2147485886" r:id="rId12"/>
    <p:sldLayoutId id="21474858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.png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uselts.ee/" TargetMode="External"/><Relationship Id="rId3" Type="http://schemas.openxmlformats.org/officeDocument/2006/relationships/image" Target="../media/image42.emf"/><Relationship Id="rId7" Type="http://schemas.openxmlformats.org/officeDocument/2006/relationships/image" Target="../media/image43.jpeg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688C6B80-2F51-64AE-E1EC-2A761095F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71675"/>
            <a:ext cx="4613275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>
            <a:extLst>
              <a:ext uri="{FF2B5EF4-FFF2-40B4-BE49-F238E27FC236}">
                <a16:creationId xmlns:a16="http://schemas.microsoft.com/office/drawing/2014/main" id="{F0275C8C-AA96-F40B-71B6-2A63B0887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44488"/>
            <a:ext cx="5903913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t-EE" altLang="et-EE" sz="2400" b="1">
                <a:solidFill>
                  <a:srgbClr val="FFFF00"/>
                </a:solidFill>
              </a:rPr>
              <a:t>EESTI  UROLOOGIDE  SELTS 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t-EE" altLang="et-EE" sz="2400" b="1">
                <a:solidFill>
                  <a:srgbClr val="FFFF00"/>
                </a:solidFill>
              </a:rPr>
              <a:t>202</a:t>
            </a:r>
            <a:r>
              <a:rPr lang="sv-SE" altLang="et-EE" sz="2400" b="1">
                <a:solidFill>
                  <a:srgbClr val="FFFF00"/>
                </a:solidFill>
              </a:rPr>
              <a:t>1</a:t>
            </a:r>
            <a:r>
              <a:rPr lang="et-EE" altLang="et-EE" sz="2400" b="1">
                <a:solidFill>
                  <a:srgbClr val="FFFF00"/>
                </a:solidFill>
              </a:rPr>
              <a:t>.a.  tegevuse  analüüs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t-EE" altLang="et-EE" sz="18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E9EA7-2516-2554-2D82-CE964A81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71475"/>
            <a:ext cx="8229600" cy="433388"/>
          </a:xfrm>
        </p:spPr>
        <p:txBody>
          <a:bodyPr/>
          <a:lstStyle/>
          <a:p>
            <a:pPr>
              <a:defRPr/>
            </a:pPr>
            <a:r>
              <a:rPr lang="et-EE" sz="2000" b="1" dirty="0">
                <a:cs typeface="Arial" panose="020B0604020202020204" pitchFamily="34" charset="0"/>
              </a:rPr>
              <a:t>Postop tüsistused (%)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35C8BE-B6FF-4E11-74BD-82C4562328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1800" y="1125538"/>
          <a:ext cx="7664450" cy="491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3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3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30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30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30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30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30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30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0951">
                <a:tc>
                  <a:txBody>
                    <a:bodyPr/>
                    <a:lstStyle/>
                    <a:p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951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PERH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51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ITKH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951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LTKH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51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TÜK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951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Pärnu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951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IVKH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951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Narva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951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Rakv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951">
                <a:tc>
                  <a:txBody>
                    <a:bodyPr/>
                    <a:lstStyle/>
                    <a:p>
                      <a:r>
                        <a:rPr lang="et-EE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Viljan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951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Kures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951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Paide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951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Rapla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951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Haap</a:t>
                      </a: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9" marB="45709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3512" name="TextBox 4">
            <a:extLst>
              <a:ext uri="{FF2B5EF4-FFF2-40B4-BE49-F238E27FC236}">
                <a16:creationId xmlns:a16="http://schemas.microsoft.com/office/drawing/2014/main" id="{29C2765D-774C-EB15-7BF4-59A7C9066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6245225"/>
            <a:ext cx="1655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/>
              <a:t>EUS, 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FB652-EF49-B4B7-B21A-82ACA2F8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433387"/>
          </a:xfrm>
        </p:spPr>
        <p:txBody>
          <a:bodyPr/>
          <a:lstStyle/>
          <a:p>
            <a:pPr>
              <a:defRPr/>
            </a:pPr>
            <a:r>
              <a:rPr lang="et-EE" sz="2000" b="1" dirty="0" err="1">
                <a:cs typeface="Arial" panose="020B0604020202020204" pitchFamily="34" charset="0"/>
              </a:rPr>
              <a:t>Postop</a:t>
            </a:r>
            <a:r>
              <a:rPr lang="et-EE" sz="2000" b="1" dirty="0">
                <a:cs typeface="Arial" panose="020B0604020202020204" pitchFamily="34" charset="0"/>
              </a:rPr>
              <a:t> surnud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CB86FB-06F0-85F9-398A-F78BD11FE4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850" y="620713"/>
          <a:ext cx="7812088" cy="543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41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41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41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41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41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41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41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1019">
                <a:tc>
                  <a:txBody>
                    <a:bodyPr/>
                    <a:lstStyle/>
                    <a:p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019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PERH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019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ITKH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019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LTKH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019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TÜK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019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Pärnu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019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IVKH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019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Narva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019">
                <a:tc>
                  <a:txBody>
                    <a:bodyPr/>
                    <a:lstStyle/>
                    <a:p>
                      <a:r>
                        <a:rPr lang="et-EE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Rakve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019">
                <a:tc>
                  <a:txBody>
                    <a:bodyPr/>
                    <a:lstStyle/>
                    <a:p>
                      <a:r>
                        <a:rPr lang="et-EE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Viljan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019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Kures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019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Rapla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019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Paide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1019">
                <a:tc>
                  <a:txBody>
                    <a:bodyPr/>
                    <a:lstStyle/>
                    <a:p>
                      <a:r>
                        <a:rPr lang="et-EE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Haaps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18155">
                <a:tc>
                  <a:txBody>
                    <a:bodyPr/>
                    <a:lstStyle/>
                    <a:p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KOKKU</a:t>
                      </a:r>
                    </a:p>
                  </a:txBody>
                  <a:tcPr marL="91420" marR="91420" marT="45718" marB="4571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20" marR="91420" marT="45718" marB="4571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20" marR="91420" marT="45718" marB="4571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20" marR="91420" marT="45718" marB="4571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20" marR="91420" marT="45718" marB="4571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20" marR="91420" marT="45718" marB="4571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20" marR="91420" marT="45718" marB="4571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20" marR="91420" marT="45718" marB="4571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20" marR="91420" marT="45718" marB="4571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20" marR="91420" marT="45718" marB="4571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1420" marR="91420" marT="45718" marB="4571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8" marB="45718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4549" name="TextBox 4">
            <a:extLst>
              <a:ext uri="{FF2B5EF4-FFF2-40B4-BE49-F238E27FC236}">
                <a16:creationId xmlns:a16="http://schemas.microsoft.com/office/drawing/2014/main" id="{1B2544AF-48EB-FF07-B5F9-8BAB18186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6121400"/>
            <a:ext cx="1512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600" b="1"/>
              <a:t>EUS,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>
            <a:extLst>
              <a:ext uri="{FF2B5EF4-FFF2-40B4-BE49-F238E27FC236}">
                <a16:creationId xmlns:a16="http://schemas.microsoft.com/office/drawing/2014/main" id="{C7CF673E-86FA-9DB7-99E9-C5DEDE49B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algn="l"/>
            <a:r>
              <a:rPr lang="et-EE" altLang="et-EE" sz="1800" b="1">
                <a:effectLst/>
                <a:cs typeface="Arial" panose="020B0604020202020204" pitchFamily="34" charset="0"/>
              </a:rPr>
              <a:t>ONKOUROLOOGIA</a:t>
            </a:r>
          </a:p>
        </p:txBody>
      </p:sp>
      <p:pic>
        <p:nvPicPr>
          <p:cNvPr id="15363" name="Content Placeholder 3">
            <a:extLst>
              <a:ext uri="{FF2B5EF4-FFF2-40B4-BE49-F238E27FC236}">
                <a16:creationId xmlns:a16="http://schemas.microsoft.com/office/drawing/2014/main" id="{96DC5757-90E5-1A99-2AF4-4CDFEC3013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908050"/>
            <a:ext cx="4352925" cy="5802313"/>
          </a:xfr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089B314C-1760-6A47-B4E0-1C4F86FB6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t-EE" altLang="et-EE" sz="2400" b="1" dirty="0" err="1">
                <a:solidFill>
                  <a:srgbClr val="FFFF00"/>
                </a:solidFill>
                <a:cs typeface="Arial" charset="0"/>
              </a:rPr>
              <a:t>Esmasjuhud</a:t>
            </a:r>
            <a:r>
              <a:rPr lang="et-EE" altLang="et-EE" sz="24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t-EE" altLang="et-EE" sz="2400" b="1" dirty="0" err="1">
                <a:solidFill>
                  <a:srgbClr val="FFFF00"/>
                </a:solidFill>
                <a:cs typeface="Arial" charset="0"/>
              </a:rPr>
              <a:t>onko</a:t>
            </a:r>
            <a:r>
              <a:rPr lang="et-EE" altLang="et-EE" sz="2400" b="1" dirty="0">
                <a:solidFill>
                  <a:srgbClr val="FFFF00"/>
                </a:solidFill>
                <a:cs typeface="Arial" charset="0"/>
              </a:rPr>
              <a:t>-uroloogias 2000-2018</a:t>
            </a:r>
          </a:p>
        </p:txBody>
      </p:sp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6C714C96-F714-01CA-3C71-0E06A66E749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468313" y="1601788"/>
          <a:ext cx="8205787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229600" imgH="4546600" progId="MSGraph.Chart.8">
                  <p:embed followColorScheme="full"/>
                </p:oleObj>
              </mc:Choice>
              <mc:Fallback>
                <p:oleObj name="Chart" r:id="rId2" imgW="8229600" imgH="45466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601788"/>
                        <a:ext cx="8205787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4">
            <a:extLst>
              <a:ext uri="{FF2B5EF4-FFF2-40B4-BE49-F238E27FC236}">
                <a16:creationId xmlns:a16="http://schemas.microsoft.com/office/drawing/2014/main" id="{6E99CED6-AF0B-F686-64A4-12088A008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308725"/>
            <a:ext cx="30591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t-EE" altLang="et-EE" sz="1600" b="1">
                <a:cs typeface="Arial" panose="020B0604020202020204" pitchFamily="34" charset="0"/>
              </a:rPr>
              <a:t>Eesti Vähiregister, 2018</a:t>
            </a:r>
          </a:p>
        </p:txBody>
      </p:sp>
      <p:sp>
        <p:nvSpPr>
          <p:cNvPr id="18437" name="TextBox 4">
            <a:extLst>
              <a:ext uri="{FF2B5EF4-FFF2-40B4-BE49-F238E27FC236}">
                <a16:creationId xmlns:a16="http://schemas.microsoft.com/office/drawing/2014/main" id="{97A8600B-24C8-FAE8-4E97-97C9A8603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081" y="2143827"/>
            <a:ext cx="573632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>
                <a:rot lat="0" lon="20999997" rev="0"/>
              </a:camera>
              <a:lightRig rig="threePt" dir="t"/>
            </a:scene3d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t-EE" altLang="et-EE" sz="1400" b="1" dirty="0">
                <a:solidFill>
                  <a:srgbClr val="660033"/>
                </a:solidFill>
                <a:cs typeface="Arial" panose="020B0604020202020204" pitchFamily="34" charset="0"/>
              </a:rPr>
              <a:t>1176</a:t>
            </a:r>
          </a:p>
        </p:txBody>
      </p:sp>
      <p:sp>
        <p:nvSpPr>
          <p:cNvPr id="16390" name="TextBox 5">
            <a:extLst>
              <a:ext uri="{FF2B5EF4-FFF2-40B4-BE49-F238E27FC236}">
                <a16:creationId xmlns:a16="http://schemas.microsoft.com/office/drawing/2014/main" id="{AFCA29AA-6AC5-E191-DB68-17BFFF413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838" y="3890963"/>
            <a:ext cx="60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b="1">
                <a:solidFill>
                  <a:srgbClr val="660033"/>
                </a:solidFill>
                <a:cs typeface="Arial" panose="020B0604020202020204" pitchFamily="34" charset="0"/>
              </a:rPr>
              <a:t>330</a:t>
            </a:r>
          </a:p>
        </p:txBody>
      </p:sp>
      <p:sp>
        <p:nvSpPr>
          <p:cNvPr id="16391" name="TextBox 6">
            <a:extLst>
              <a:ext uri="{FF2B5EF4-FFF2-40B4-BE49-F238E27FC236}">
                <a16:creationId xmlns:a16="http://schemas.microsoft.com/office/drawing/2014/main" id="{14554D2A-CE8B-384E-61E2-6A35D65FD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838" y="4429125"/>
            <a:ext cx="60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b="1">
                <a:solidFill>
                  <a:srgbClr val="660033"/>
                </a:solidFill>
                <a:cs typeface="Arial" panose="020B0604020202020204" pitchFamily="34" charset="0"/>
              </a:rPr>
              <a:t>196</a:t>
            </a:r>
          </a:p>
        </p:txBody>
      </p:sp>
      <p:sp>
        <p:nvSpPr>
          <p:cNvPr id="16392" name="TextBox 7">
            <a:extLst>
              <a:ext uri="{FF2B5EF4-FFF2-40B4-BE49-F238E27FC236}">
                <a16:creationId xmlns:a16="http://schemas.microsoft.com/office/drawing/2014/main" id="{7CFBEBD9-2A64-185F-BED8-5A7F8D5B4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4789488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b="1">
                <a:solidFill>
                  <a:srgbClr val="7A0000"/>
                </a:solidFill>
                <a:cs typeface="Arial" panose="020B0604020202020204" pitchFamily="34" charset="0"/>
              </a:rPr>
              <a:t>25</a:t>
            </a:r>
          </a:p>
        </p:txBody>
      </p:sp>
      <p:sp>
        <p:nvSpPr>
          <p:cNvPr id="16393" name="TextBox 8">
            <a:extLst>
              <a:ext uri="{FF2B5EF4-FFF2-40B4-BE49-F238E27FC236}">
                <a16:creationId xmlns:a16="http://schemas.microsoft.com/office/drawing/2014/main" id="{99BBCE2C-8869-75C4-CED0-7196D4712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5224463"/>
            <a:ext cx="500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600" b="1">
                <a:solidFill>
                  <a:srgbClr val="FFC000"/>
                </a:solidFill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394" name="TextBox 1">
            <a:extLst>
              <a:ext uri="{FF2B5EF4-FFF2-40B4-BE49-F238E27FC236}">
                <a16:creationId xmlns:a16="http://schemas.microsoft.com/office/drawing/2014/main" id="{F43A4946-1486-E1EF-49A7-EB89E529F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5" y="2192338"/>
            <a:ext cx="71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b="1">
                <a:solidFill>
                  <a:srgbClr val="7A0000"/>
                </a:solidFill>
              </a:rPr>
              <a:t>1145</a:t>
            </a:r>
          </a:p>
        </p:txBody>
      </p:sp>
      <p:sp>
        <p:nvSpPr>
          <p:cNvPr id="16395" name="TextBox 2">
            <a:extLst>
              <a:ext uri="{FF2B5EF4-FFF2-40B4-BE49-F238E27FC236}">
                <a16:creationId xmlns:a16="http://schemas.microsoft.com/office/drawing/2014/main" id="{C5B02D58-0DB2-AADC-FE29-32C00D221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732088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b="1">
                <a:solidFill>
                  <a:srgbClr val="7A0000"/>
                </a:solidFill>
              </a:rPr>
              <a:t>1056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1549477-F56A-F259-FCCB-AB3D3F017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63625"/>
          </a:xfrm>
        </p:spPr>
        <p:txBody>
          <a:bodyPr/>
          <a:lstStyle/>
          <a:p>
            <a:pPr eaLnBrk="1" hangingPunct="1"/>
            <a:r>
              <a:rPr lang="et-EE" altLang="et-EE" sz="2000" b="1">
                <a:solidFill>
                  <a:srgbClr val="FFFF00"/>
                </a:solidFill>
                <a:effectLst/>
              </a:rPr>
              <a:t>ONKO-UROLOOGILISED OPERATSIOONID EESTIS   2010-202</a:t>
            </a:r>
            <a:r>
              <a:rPr lang="sv-SE" altLang="et-EE" sz="2000" b="1">
                <a:solidFill>
                  <a:srgbClr val="FFFF00"/>
                </a:solidFill>
                <a:effectLst/>
              </a:rPr>
              <a:t>1</a:t>
            </a:r>
            <a:br>
              <a:rPr lang="et-EE" altLang="et-EE" sz="2000" b="1">
                <a:solidFill>
                  <a:srgbClr val="FFFF00"/>
                </a:solidFill>
                <a:effectLst/>
              </a:rPr>
            </a:br>
            <a:r>
              <a:rPr lang="et-EE" altLang="et-EE" sz="2000" b="1">
                <a:solidFill>
                  <a:srgbClr val="FFFF00"/>
                </a:solidFill>
                <a:effectLst/>
              </a:rPr>
              <a:t>(Nx, NNS, RRP, TURB, Cx</a:t>
            </a:r>
            <a:r>
              <a:rPr lang="sv-SE" altLang="et-EE" sz="2000" b="1">
                <a:solidFill>
                  <a:srgbClr val="FFFF00"/>
                </a:solidFill>
                <a:effectLst/>
              </a:rPr>
              <a:t>, Testis</a:t>
            </a:r>
            <a:r>
              <a:rPr lang="et-EE" altLang="et-EE" sz="2000" b="1">
                <a:solidFill>
                  <a:srgbClr val="FFFF00"/>
                </a:solidFill>
                <a:effectLst/>
              </a:rPr>
              <a:t>)</a:t>
            </a:r>
          </a:p>
        </p:txBody>
      </p:sp>
      <p:graphicFrame>
        <p:nvGraphicFramePr>
          <p:cNvPr id="17411" name="Object 3">
            <a:extLst>
              <a:ext uri="{FF2B5EF4-FFF2-40B4-BE49-F238E27FC236}">
                <a16:creationId xmlns:a16="http://schemas.microsoft.com/office/drawing/2014/main" id="{036D9E21-0C65-A17C-C950-0FFF58E64B4B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09600" y="1196975"/>
          <a:ext cx="8331200" cy="511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343900" imgH="5130800" progId="MSGraph.Chart.8">
                  <p:embed followColorScheme="full"/>
                </p:oleObj>
              </mc:Choice>
              <mc:Fallback>
                <p:oleObj name="Chart" r:id="rId2" imgW="8343900" imgH="5130800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96975"/>
                        <a:ext cx="8331200" cy="511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>
            <a:extLst>
              <a:ext uri="{FF2B5EF4-FFF2-40B4-BE49-F238E27FC236}">
                <a16:creationId xmlns:a16="http://schemas.microsoft.com/office/drawing/2014/main" id="{7371BE7E-1839-6CDC-C808-8E92125E8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6280150"/>
            <a:ext cx="1512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t-EE" altLang="et-EE" sz="1600" b="1"/>
              <a:t>EUS, 2021</a:t>
            </a:r>
          </a:p>
        </p:txBody>
      </p:sp>
      <p:sp>
        <p:nvSpPr>
          <p:cNvPr id="17413" name="TextBox 7">
            <a:extLst>
              <a:ext uri="{FF2B5EF4-FFF2-40B4-BE49-F238E27FC236}">
                <a16:creationId xmlns:a16="http://schemas.microsoft.com/office/drawing/2014/main" id="{52AB3B62-6576-3BD6-3729-2AC5EB019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2878138"/>
            <a:ext cx="714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600" b="1">
                <a:solidFill>
                  <a:schemeClr val="bg1"/>
                </a:solidFill>
              </a:rPr>
              <a:t>87%</a:t>
            </a:r>
          </a:p>
        </p:txBody>
      </p:sp>
      <p:sp>
        <p:nvSpPr>
          <p:cNvPr id="17414" name="TextBox 8">
            <a:extLst>
              <a:ext uri="{FF2B5EF4-FFF2-40B4-BE49-F238E27FC236}">
                <a16:creationId xmlns:a16="http://schemas.microsoft.com/office/drawing/2014/main" id="{72A3D96F-45DF-C472-208B-57E6163A4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3521075"/>
            <a:ext cx="642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600" b="1">
                <a:solidFill>
                  <a:schemeClr val="bg1"/>
                </a:solidFill>
              </a:rPr>
              <a:t>66%</a:t>
            </a:r>
          </a:p>
        </p:txBody>
      </p:sp>
      <p:sp>
        <p:nvSpPr>
          <p:cNvPr id="17415" name="TextBox 9">
            <a:extLst>
              <a:ext uri="{FF2B5EF4-FFF2-40B4-BE49-F238E27FC236}">
                <a16:creationId xmlns:a16="http://schemas.microsoft.com/office/drawing/2014/main" id="{F7299D87-ADB7-F067-A8B7-11E59B9D2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5" y="4892675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600" b="1">
                <a:solidFill>
                  <a:schemeClr val="bg1"/>
                </a:solidFill>
              </a:rPr>
              <a:t>21%</a:t>
            </a:r>
          </a:p>
        </p:txBody>
      </p:sp>
      <p:sp>
        <p:nvSpPr>
          <p:cNvPr id="17416" name="Rectangle 13">
            <a:extLst>
              <a:ext uri="{FF2B5EF4-FFF2-40B4-BE49-F238E27FC236}">
                <a16:creationId xmlns:a16="http://schemas.microsoft.com/office/drawing/2014/main" id="{C5A8166B-8F1D-FCAD-3A41-4FA490A0A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300" y="2433638"/>
            <a:ext cx="544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b="1">
                <a:solidFill>
                  <a:schemeClr val="bg1"/>
                </a:solidFill>
              </a:rPr>
              <a:t>8</a:t>
            </a:r>
            <a:r>
              <a:rPr lang="sv-SE" altLang="et-EE" sz="1400" b="1">
                <a:solidFill>
                  <a:schemeClr val="bg1"/>
                </a:solidFill>
              </a:rPr>
              <a:t>7</a:t>
            </a:r>
            <a:r>
              <a:rPr lang="et-EE" altLang="et-EE" sz="1400" b="1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7417" name="TextBox 14">
            <a:extLst>
              <a:ext uri="{FF2B5EF4-FFF2-40B4-BE49-F238E27FC236}">
                <a16:creationId xmlns:a16="http://schemas.microsoft.com/office/drawing/2014/main" id="{6A5BE79E-4796-5DA3-4E22-2F7FF4387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354388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b="1">
                <a:solidFill>
                  <a:schemeClr val="bg1"/>
                </a:solidFill>
              </a:rPr>
              <a:t>6</a:t>
            </a:r>
            <a:r>
              <a:rPr lang="sv-SE" altLang="et-EE" sz="1400" b="1">
                <a:solidFill>
                  <a:schemeClr val="bg1"/>
                </a:solidFill>
              </a:rPr>
              <a:t>1</a:t>
            </a:r>
            <a:r>
              <a:rPr lang="et-EE" altLang="et-EE" sz="1400" b="1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7418" name="TextBox 15">
            <a:extLst>
              <a:ext uri="{FF2B5EF4-FFF2-40B4-BE49-F238E27FC236}">
                <a16:creationId xmlns:a16="http://schemas.microsoft.com/office/drawing/2014/main" id="{F7001FA9-6741-027B-CF6D-87FE7F5E7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4754563"/>
            <a:ext cx="793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b="1">
                <a:solidFill>
                  <a:schemeClr val="bg1"/>
                </a:solidFill>
              </a:rPr>
              <a:t>2</a:t>
            </a:r>
            <a:r>
              <a:rPr lang="sv-SE" altLang="et-EE" sz="1400" b="1">
                <a:solidFill>
                  <a:schemeClr val="bg1"/>
                </a:solidFill>
              </a:rPr>
              <a:t>6</a:t>
            </a:r>
            <a:r>
              <a:rPr lang="et-EE" altLang="et-EE" sz="1400" b="1">
                <a:solidFill>
                  <a:schemeClr val="bg1"/>
                </a:solidFill>
              </a:rPr>
              <a:t>%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A3302AF9-C8F5-6CEA-3894-70F6F4254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/>
            <a:r>
              <a:rPr lang="et-EE" altLang="et-EE" sz="2400" b="1">
                <a:effectLst/>
              </a:rPr>
              <a:t>Onko-uroloogilised operatsioonid Eestis 2010-202</a:t>
            </a:r>
            <a:r>
              <a:rPr lang="sv-SE" altLang="et-EE" sz="2400" b="1">
                <a:effectLst/>
              </a:rPr>
              <a:t>1</a:t>
            </a:r>
            <a:endParaRPr lang="et-EE" altLang="et-EE" sz="2400" b="1">
              <a:effectLst/>
            </a:endParaRPr>
          </a:p>
        </p:txBody>
      </p:sp>
      <p:graphicFrame>
        <p:nvGraphicFramePr>
          <p:cNvPr id="18435" name="Object 5">
            <a:extLst>
              <a:ext uri="{FF2B5EF4-FFF2-40B4-BE49-F238E27FC236}">
                <a16:creationId xmlns:a16="http://schemas.microsoft.com/office/drawing/2014/main" id="{ECE4198E-C26F-3025-A8E4-BF39E0388DFD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61963" y="1058863"/>
          <a:ext cx="8220075" cy="545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229600" imgH="5473700" progId="MSGraph.Chart.8">
                  <p:embed followColorScheme="full"/>
                </p:oleObj>
              </mc:Choice>
              <mc:Fallback>
                <p:oleObj name="Chart" r:id="rId2" imgW="8229600" imgH="5473700" progId="MSGraph.Chart.8">
                  <p:embed followColorScheme="full"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1058863"/>
                        <a:ext cx="8220075" cy="545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6">
            <a:extLst>
              <a:ext uri="{FF2B5EF4-FFF2-40B4-BE49-F238E27FC236}">
                <a16:creationId xmlns:a16="http://schemas.microsoft.com/office/drawing/2014/main" id="{5DF09757-239E-8D77-D47C-EA9B68688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6092825"/>
            <a:ext cx="1763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t-EE" altLang="et-EE" sz="1800" b="1"/>
              <a:t>EUS, 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D227190-F52F-7121-B27E-20FA99B3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>
              <a:defRPr/>
            </a:pPr>
            <a:r>
              <a:rPr lang="et-EE" altLang="et-EE" sz="2000" b="1" dirty="0">
                <a:cs typeface="Arial" charset="0"/>
              </a:rPr>
              <a:t>Onko-uroloogilised operatsioonid keskustes 202</a:t>
            </a:r>
            <a:r>
              <a:rPr lang="sv-SE" altLang="et-EE" sz="2000" b="1" dirty="0">
                <a:cs typeface="Arial" charset="0"/>
              </a:rPr>
              <a:t>1</a:t>
            </a:r>
            <a:endParaRPr lang="et-EE" altLang="et-EE" sz="2000" b="1" dirty="0">
              <a:cs typeface="Arial" charset="0"/>
            </a:endParaRPr>
          </a:p>
        </p:txBody>
      </p:sp>
      <p:graphicFrame>
        <p:nvGraphicFramePr>
          <p:cNvPr id="19459" name="Content Placeholder 3">
            <a:extLst>
              <a:ext uri="{FF2B5EF4-FFF2-40B4-BE49-F238E27FC236}">
                <a16:creationId xmlns:a16="http://schemas.microsoft.com/office/drawing/2014/main" id="{6EB004BD-27BD-7099-6602-A291392DAB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7513" y="1143000"/>
          <a:ext cx="7950200" cy="510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26400" imgH="5168900" progId="Excel.Chart.8">
                  <p:embed/>
                </p:oleObj>
              </mc:Choice>
              <mc:Fallback>
                <p:oleObj name="Chart" r:id="rId2" imgW="8026400" imgH="5168900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143000"/>
                        <a:ext cx="7950200" cy="510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Box 4">
            <a:extLst>
              <a:ext uri="{FF2B5EF4-FFF2-40B4-BE49-F238E27FC236}">
                <a16:creationId xmlns:a16="http://schemas.microsoft.com/office/drawing/2014/main" id="{AF8B699D-AD99-FA2C-F020-0623C89F1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6275388"/>
            <a:ext cx="1800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600" b="1">
                <a:cs typeface="Arial" panose="020B0604020202020204" pitchFamily="34" charset="0"/>
              </a:rPr>
              <a:t>EUS, 2021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F533625-9490-6296-B647-380538F38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et-EE" altLang="et-EE" sz="2000" b="1">
                <a:effectLst/>
                <a:cs typeface="Arial" panose="020B0604020202020204" pitchFamily="34" charset="0"/>
              </a:rPr>
              <a:t>Neeruvähk  2018 - 202</a:t>
            </a:r>
            <a:r>
              <a:rPr lang="sv-SE" altLang="et-EE" sz="2000" b="1">
                <a:effectLst/>
                <a:cs typeface="Arial" panose="020B0604020202020204" pitchFamily="34" charset="0"/>
              </a:rPr>
              <a:t>1</a:t>
            </a:r>
            <a:endParaRPr lang="et-EE" altLang="et-EE" sz="2000" b="1"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4D6870-BEE6-AFA7-3C18-E5FE7EB2BE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6088" y="1628775"/>
          <a:ext cx="8229600" cy="3768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2075">
                <a:tc>
                  <a:txBody>
                    <a:bodyPr/>
                    <a:lstStyle/>
                    <a:p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t-EE" sz="1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</a:t>
                      </a:r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kokku</a:t>
                      </a:r>
                    </a:p>
                  </a:txBody>
                  <a:tcPr marT="45708" marB="45708"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t-EE" sz="1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Ekstirpatsioon</a:t>
                      </a:r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t-EE" sz="1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Resektsioon</a:t>
                      </a:r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39">
                <a:tc>
                  <a:txBody>
                    <a:bodyPr/>
                    <a:lstStyle/>
                    <a:p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sv-S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t-E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sv-S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t-E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39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PERH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t-E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t-E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39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ITKH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t-E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v-S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t-E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39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LTKH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t-E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t-E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39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TÜK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t-E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v-S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t-E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39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Pärnu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t-E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t-E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39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IVKH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t-E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39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Rakvere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t-E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39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KOKKU</a:t>
                      </a:r>
                    </a:p>
                  </a:txBody>
                  <a:tcPr marT="45708" marB="457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</a:t>
                      </a:r>
                    </a:p>
                  </a:txBody>
                  <a:tcPr marT="45708" marB="457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T="45708" marB="457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v-S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t-E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 marT="45708" marB="457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T="45708" marB="457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v-S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et-E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T="45708" marB="457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 marT="45708" marB="457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600" name="TextBox 4">
            <a:extLst>
              <a:ext uri="{FF2B5EF4-FFF2-40B4-BE49-F238E27FC236}">
                <a16:creationId xmlns:a16="http://schemas.microsoft.com/office/drawing/2014/main" id="{B18CA4DF-DCC0-5B42-B6DE-9EDDBA25C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6092825"/>
            <a:ext cx="1366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/>
              <a:t>EUS, 2021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7FF2-DCF6-5E4A-17FA-6FD13577F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>
              <a:defRPr/>
            </a:pPr>
            <a:r>
              <a:rPr lang="et-EE" sz="2400" b="1" dirty="0">
                <a:effectLst/>
                <a:latin typeface="+mn-lt"/>
              </a:rPr>
              <a:t>Kusepõievähk, TURB 2018 - 202</a:t>
            </a:r>
            <a:r>
              <a:rPr lang="sv-SE" sz="2400" b="1" dirty="0">
                <a:effectLst/>
                <a:latin typeface="+mn-lt"/>
              </a:rPr>
              <a:t>1</a:t>
            </a:r>
            <a:endParaRPr lang="et-EE" sz="2400" dirty="0"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82F336-6EBF-511F-F16A-AD2B53EF9A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288" y="1484313"/>
          <a:ext cx="8229600" cy="4359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5329">
                <a:tc>
                  <a:txBody>
                    <a:bodyPr/>
                    <a:lstStyle/>
                    <a:p>
                      <a:pPr algn="l"/>
                      <a:endParaRPr lang="et-EE" sz="1600" b="1" dirty="0"/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A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s.h. PDD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A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s.h. PDD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sv-S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A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s.h. PDD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29">
                <a:tc>
                  <a:txBody>
                    <a:bodyPr/>
                    <a:lstStyle/>
                    <a:p>
                      <a:pPr algn="l"/>
                      <a:r>
                        <a:rPr lang="et-EE" sz="1600" b="1" dirty="0"/>
                        <a:t>PERH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A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A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solidFill>
                            <a:srgbClr val="7A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29">
                <a:tc>
                  <a:txBody>
                    <a:bodyPr/>
                    <a:lstStyle/>
                    <a:p>
                      <a:pPr algn="l"/>
                      <a:r>
                        <a:rPr lang="et-EE" sz="1600" b="1" dirty="0"/>
                        <a:t>ITKH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A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A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sv-S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A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sv-SE" sz="1600" b="1" dirty="0">
                          <a:solidFill>
                            <a:srgbClr val="7A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29">
                <a:tc>
                  <a:txBody>
                    <a:bodyPr/>
                    <a:lstStyle/>
                    <a:p>
                      <a:pPr algn="l"/>
                      <a:r>
                        <a:rPr lang="et-EE" sz="1600" b="1" dirty="0"/>
                        <a:t>LTKH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A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A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solidFill>
                            <a:srgbClr val="7A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29">
                <a:tc>
                  <a:txBody>
                    <a:bodyPr/>
                    <a:lstStyle/>
                    <a:p>
                      <a:pPr algn="l"/>
                      <a:r>
                        <a:rPr lang="et-EE" sz="1600" b="1" dirty="0"/>
                        <a:t>TÜK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A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A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v-S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solidFill>
                            <a:srgbClr val="7A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29">
                <a:tc>
                  <a:txBody>
                    <a:bodyPr/>
                    <a:lstStyle/>
                    <a:p>
                      <a:pPr algn="l"/>
                      <a:r>
                        <a:rPr lang="et-EE" sz="1600" b="1" dirty="0"/>
                        <a:t>Pärnu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A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A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29">
                <a:tc>
                  <a:txBody>
                    <a:bodyPr/>
                    <a:lstStyle/>
                    <a:p>
                      <a:pPr algn="l"/>
                      <a:r>
                        <a:rPr lang="et-EE" sz="1600" b="1" dirty="0"/>
                        <a:t>IVKH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29">
                <a:tc>
                  <a:txBody>
                    <a:bodyPr/>
                    <a:lstStyle/>
                    <a:p>
                      <a:pPr algn="l"/>
                      <a:r>
                        <a:rPr lang="et-EE" sz="1600" b="1" dirty="0"/>
                        <a:t>Narva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29">
                <a:tc>
                  <a:txBody>
                    <a:bodyPr/>
                    <a:lstStyle/>
                    <a:p>
                      <a:pPr algn="l"/>
                      <a:r>
                        <a:rPr lang="et-EE" sz="1600" b="1" dirty="0"/>
                        <a:t>Rakvere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29">
                <a:tc>
                  <a:txBody>
                    <a:bodyPr/>
                    <a:lstStyle/>
                    <a:p>
                      <a:pPr algn="l"/>
                      <a:r>
                        <a:rPr lang="et-EE" sz="1600" b="1" dirty="0"/>
                        <a:t>Viljandi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29">
                <a:tc>
                  <a:txBody>
                    <a:bodyPr/>
                    <a:lstStyle/>
                    <a:p>
                      <a:pPr algn="l"/>
                      <a:r>
                        <a:rPr lang="et-EE" sz="1600" b="1" dirty="0"/>
                        <a:t>Kuressaare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329">
                <a:tc>
                  <a:txBody>
                    <a:bodyPr/>
                    <a:lstStyle/>
                    <a:p>
                      <a:pPr algn="l"/>
                      <a:r>
                        <a:rPr lang="et-EE" sz="1600" b="1" dirty="0"/>
                        <a:t>Paide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329">
                <a:tc>
                  <a:txBody>
                    <a:bodyPr/>
                    <a:lstStyle/>
                    <a:p>
                      <a:pPr algn="l"/>
                      <a:r>
                        <a:rPr lang="et-EE" sz="1600" b="1" dirty="0"/>
                        <a:t>KOKKU: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571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A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698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A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r>
                        <a:rPr lang="sv-S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A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v-SE" sz="1600" b="1" dirty="0">
                          <a:solidFill>
                            <a:srgbClr val="7A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  <a:endParaRPr lang="et-EE" sz="1600" b="1" dirty="0">
                        <a:solidFill>
                          <a:srgbClr val="7A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1599" name="TextBox 4">
            <a:extLst>
              <a:ext uri="{FF2B5EF4-FFF2-40B4-BE49-F238E27FC236}">
                <a16:creationId xmlns:a16="http://schemas.microsoft.com/office/drawing/2014/main" id="{FEE6902F-3791-5B3D-8EA7-5E38A3EF3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6197600"/>
            <a:ext cx="165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>
                <a:cs typeface="Arial" panose="020B0604020202020204" pitchFamily="34" charset="0"/>
              </a:rPr>
              <a:t>EUS, 2021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A7DA-5BDF-961D-B59E-132D7849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8663"/>
          </a:xfrm>
        </p:spPr>
        <p:txBody>
          <a:bodyPr/>
          <a:lstStyle/>
          <a:p>
            <a:pPr>
              <a:defRPr/>
            </a:pPr>
            <a:r>
              <a:rPr lang="et-EE" sz="2400" b="1" dirty="0">
                <a:cs typeface="Arial" panose="020B0604020202020204" pitchFamily="34" charset="0"/>
              </a:rPr>
              <a:t>Kusepõievähk,  </a:t>
            </a:r>
            <a:r>
              <a:rPr lang="et-EE" sz="2400" b="1" dirty="0" err="1">
                <a:cs typeface="Arial" panose="020B0604020202020204" pitchFamily="34" charset="0"/>
              </a:rPr>
              <a:t>Cx</a:t>
            </a:r>
            <a:br>
              <a:rPr lang="et-EE" sz="2400" b="1" dirty="0">
                <a:cs typeface="Arial" panose="020B0604020202020204" pitchFamily="34" charset="0"/>
              </a:rPr>
            </a:br>
            <a:endParaRPr lang="et-EE" sz="2400" b="1" dirty="0"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BE3B51-3EB4-7836-6168-D93B86A184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8313" y="2133600"/>
          <a:ext cx="8289925" cy="296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8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89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89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89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5813">
                <a:tc>
                  <a:txBody>
                    <a:bodyPr/>
                    <a:lstStyle/>
                    <a:p>
                      <a:endParaRPr lang="et-E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Kontinentne</a:t>
                      </a:r>
                    </a:p>
                  </a:txBody>
                  <a:tcPr marL="91425" marR="91425" marT="45730" marB="45730"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t-EE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Bricker</a:t>
                      </a:r>
                      <a:endParaRPr lang="et-EE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t-EE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Cx</a:t>
                      </a:r>
                      <a:r>
                        <a:rPr lang="et-EE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kokku</a:t>
                      </a:r>
                    </a:p>
                  </a:txBody>
                  <a:tcPr marL="91425" marR="91425" marT="45730" marB="45730"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23">
                <a:tc>
                  <a:txBody>
                    <a:bodyPr/>
                    <a:lstStyle/>
                    <a:p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23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PERH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23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ITKH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23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LTKH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23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TÜK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1425" marR="91425" marT="45730" marB="4573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25" marR="9142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23">
                <a:tc>
                  <a:txBody>
                    <a:bodyPr/>
                    <a:lstStyle/>
                    <a:p>
                      <a:endParaRPr lang="et-EE" sz="1800" dirty="0"/>
                    </a:p>
                  </a:txBody>
                  <a:tcPr marL="91425" marR="91425" marT="45730" marB="4573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923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Kokku</a:t>
                      </a:r>
                    </a:p>
                  </a:txBody>
                  <a:tcPr marL="91425" marR="91425" marT="45730" marB="4573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1425" marR="91425" marT="45730" marB="4573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25" marR="91425" marT="45730" marB="4573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1425" marR="91425" marT="45730" marB="4573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1425" marR="91425" marT="45730" marB="4573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1425" marR="91425" marT="45730" marB="4573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1425" marR="91425" marT="45730" marB="4573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1425" marR="91425" marT="45730" marB="4573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1425" marR="91425" marT="45730" marB="4573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30" marB="4573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626" name="TextBox 4">
            <a:extLst>
              <a:ext uri="{FF2B5EF4-FFF2-40B4-BE49-F238E27FC236}">
                <a16:creationId xmlns:a16="http://schemas.microsoft.com/office/drawing/2014/main" id="{2D27B114-2E48-7413-0363-B036A31D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5745163"/>
            <a:ext cx="187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/>
              <a:t>EUS,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FD60FFD-864E-669D-7106-3E5599D48E56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457200" y="274638"/>
            <a:ext cx="8686800" cy="6583362"/>
          </a:xfrm>
        </p:spPr>
        <p:txBody>
          <a:bodyPr/>
          <a:lstStyle/>
          <a:p>
            <a:pPr eaLnBrk="1" hangingPunct="1">
              <a:defRPr/>
            </a:pPr>
            <a:endParaRPr lang="et-EE"/>
          </a:p>
        </p:txBody>
      </p:sp>
      <p:pic>
        <p:nvPicPr>
          <p:cNvPr id="5123" name="Picture 3" descr="C111">
            <a:extLst>
              <a:ext uri="{FF2B5EF4-FFF2-40B4-BE49-F238E27FC236}">
                <a16:creationId xmlns:a16="http://schemas.microsoft.com/office/drawing/2014/main" id="{9B533365-F0BE-4986-D1D0-02B660892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950" y="0"/>
            <a:ext cx="972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AD6B3BE6-7B2F-AF26-05F4-516A7967B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413" y="5859463"/>
            <a:ext cx="5688013" cy="369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t-EE" altLang="et-EE" sz="1800" b="1">
                <a:solidFill>
                  <a:srgbClr val="000000"/>
                </a:solidFill>
              </a:rPr>
              <a:t>             4</a:t>
            </a:r>
            <a:r>
              <a:rPr lang="sv-SE" altLang="et-EE" sz="1800" b="1">
                <a:solidFill>
                  <a:srgbClr val="000000"/>
                </a:solidFill>
              </a:rPr>
              <a:t>8 </a:t>
            </a:r>
            <a:r>
              <a:rPr lang="et-EE" altLang="et-EE" sz="1800" b="1">
                <a:solidFill>
                  <a:srgbClr val="000000"/>
                </a:solidFill>
              </a:rPr>
              <a:t>uroloogi + </a:t>
            </a:r>
            <a:r>
              <a:rPr lang="sv-SE" altLang="et-EE" sz="1800" b="1">
                <a:solidFill>
                  <a:srgbClr val="000000"/>
                </a:solidFill>
              </a:rPr>
              <a:t>8</a:t>
            </a:r>
            <a:r>
              <a:rPr lang="et-EE" altLang="et-EE" sz="1800" b="1">
                <a:solidFill>
                  <a:srgbClr val="000000"/>
                </a:solidFill>
              </a:rPr>
              <a:t> androloogi 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B66E69BB-C8E3-4B01-6860-225BA8508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8725"/>
            <a:ext cx="154781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t-EE" altLang="et-EE" sz="1800">
              <a:solidFill>
                <a:srgbClr val="FFFFFF"/>
              </a:solidFill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2BE9EE87-DA77-E3D3-EB2C-DEC6776C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413" y="6165850"/>
            <a:ext cx="1800226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t-EE" altLang="et-EE" sz="1800">
              <a:solidFill>
                <a:srgbClr val="FFFFFF"/>
              </a:solidFill>
            </a:endParaRP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21FA786F-0276-A224-F2FE-C71E96391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463" y="347663"/>
            <a:ext cx="3492501" cy="3667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t-EE" altLang="et-EE" sz="1800">
              <a:solidFill>
                <a:srgbClr val="FFFFFF"/>
              </a:solidFill>
            </a:endParaRPr>
          </a:p>
        </p:txBody>
      </p:sp>
      <p:sp>
        <p:nvSpPr>
          <p:cNvPr id="5128" name="AutoShape 8">
            <a:extLst>
              <a:ext uri="{FF2B5EF4-FFF2-40B4-BE49-F238E27FC236}">
                <a16:creationId xmlns:a16="http://schemas.microsoft.com/office/drawing/2014/main" id="{A619DF0B-810E-EC81-537E-A29A1A03D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113" y="566738"/>
            <a:ext cx="576262" cy="576262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t-EE" altLang="et-EE" sz="1800">
              <a:solidFill>
                <a:srgbClr val="FFFFFF"/>
              </a:solidFill>
            </a:endParaRPr>
          </a:p>
        </p:txBody>
      </p:sp>
      <p:sp>
        <p:nvSpPr>
          <p:cNvPr id="5129" name="AutoShape 9">
            <a:extLst>
              <a:ext uri="{FF2B5EF4-FFF2-40B4-BE49-F238E27FC236}">
                <a16:creationId xmlns:a16="http://schemas.microsoft.com/office/drawing/2014/main" id="{649277F7-344E-1215-07B6-2F1BFEFC3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3468688"/>
            <a:ext cx="684213" cy="608012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t-EE" altLang="et-EE" sz="1800">
              <a:solidFill>
                <a:srgbClr val="FFFFFF"/>
              </a:solidFill>
            </a:endParaRPr>
          </a:p>
        </p:txBody>
      </p:sp>
      <p:sp>
        <p:nvSpPr>
          <p:cNvPr id="5130" name="AutoShape 10">
            <a:extLst>
              <a:ext uri="{FF2B5EF4-FFF2-40B4-BE49-F238E27FC236}">
                <a16:creationId xmlns:a16="http://schemas.microsoft.com/office/drawing/2014/main" id="{DB5A6B61-C31B-58A3-AB01-4DA6FD722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716338"/>
            <a:ext cx="431800" cy="4318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t-EE" altLang="et-EE" sz="1800">
              <a:solidFill>
                <a:srgbClr val="FFFFFF"/>
              </a:solidFill>
            </a:endParaRPr>
          </a:p>
        </p:txBody>
      </p:sp>
      <p:sp>
        <p:nvSpPr>
          <p:cNvPr id="5131" name="AutoShape 11">
            <a:extLst>
              <a:ext uri="{FF2B5EF4-FFF2-40B4-BE49-F238E27FC236}">
                <a16:creationId xmlns:a16="http://schemas.microsoft.com/office/drawing/2014/main" id="{B0059120-F5CB-53D1-1E74-DD00F0718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935038"/>
            <a:ext cx="358775" cy="35877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t-EE" altLang="et-EE" sz="1800">
              <a:solidFill>
                <a:srgbClr val="FFFFFF"/>
              </a:solidFill>
            </a:endParaRPr>
          </a:p>
        </p:txBody>
      </p:sp>
      <p:sp>
        <p:nvSpPr>
          <p:cNvPr id="5132" name="AutoShape 12">
            <a:extLst>
              <a:ext uri="{FF2B5EF4-FFF2-40B4-BE49-F238E27FC236}">
                <a16:creationId xmlns:a16="http://schemas.microsoft.com/office/drawing/2014/main" id="{D06CA0CE-BE2A-2805-93B9-2C24F9566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3875088"/>
            <a:ext cx="504825" cy="36036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t-EE" altLang="et-EE" sz="1800">
              <a:solidFill>
                <a:srgbClr val="FFFFFF"/>
              </a:solidFill>
            </a:endParaRPr>
          </a:p>
        </p:txBody>
      </p:sp>
      <p:sp>
        <p:nvSpPr>
          <p:cNvPr id="5133" name="AutoShape 16">
            <a:extLst>
              <a:ext uri="{FF2B5EF4-FFF2-40B4-BE49-F238E27FC236}">
                <a16:creationId xmlns:a16="http://schemas.microsoft.com/office/drawing/2014/main" id="{41627B7D-CE22-8042-EC84-B315CCA6B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0" y="765175"/>
            <a:ext cx="358775" cy="28733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t-EE" altLang="et-EE" sz="1800">
              <a:solidFill>
                <a:srgbClr val="FFFFFF"/>
              </a:solidFill>
            </a:endParaRPr>
          </a:p>
        </p:txBody>
      </p:sp>
      <p:sp>
        <p:nvSpPr>
          <p:cNvPr id="5134" name="AutoShape 18">
            <a:extLst>
              <a:ext uri="{FF2B5EF4-FFF2-40B4-BE49-F238E27FC236}">
                <a16:creationId xmlns:a16="http://schemas.microsoft.com/office/drawing/2014/main" id="{7F83A797-E821-A17B-BEF3-B9E795F8C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1196975"/>
            <a:ext cx="431800" cy="28892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t-EE" altLang="et-EE" sz="1800">
              <a:solidFill>
                <a:srgbClr val="FFFFFF"/>
              </a:solidFill>
            </a:endParaRPr>
          </a:p>
        </p:txBody>
      </p:sp>
      <p:sp>
        <p:nvSpPr>
          <p:cNvPr id="5135" name="Text Box 19">
            <a:extLst>
              <a:ext uri="{FF2B5EF4-FFF2-40B4-BE49-F238E27FC236}">
                <a16:creationId xmlns:a16="http://schemas.microsoft.com/office/drawing/2014/main" id="{489E24D7-5795-2232-8540-B19B5625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716338"/>
            <a:ext cx="43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t-EE" altLang="et-EE" sz="18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136" name="Text Box 20">
            <a:extLst>
              <a:ext uri="{FF2B5EF4-FFF2-40B4-BE49-F238E27FC236}">
                <a16:creationId xmlns:a16="http://schemas.microsoft.com/office/drawing/2014/main" id="{B6545594-EA4D-DB23-2311-D5CC8467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382905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t-EE" altLang="et-EE" sz="1800" b="1">
                <a:solidFill>
                  <a:srgbClr val="000080"/>
                </a:solidFill>
              </a:rPr>
              <a:t>1</a:t>
            </a:r>
          </a:p>
        </p:txBody>
      </p:sp>
      <p:sp>
        <p:nvSpPr>
          <p:cNvPr id="5137" name="Text Box 21">
            <a:extLst>
              <a:ext uri="{FF2B5EF4-FFF2-40B4-BE49-F238E27FC236}">
                <a16:creationId xmlns:a16="http://schemas.microsoft.com/office/drawing/2014/main" id="{9DB1DA1E-87C5-8211-BCA8-F50E734BD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75602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t-EE" altLang="et-EE" sz="1800" b="1"/>
              <a:t>1</a:t>
            </a:r>
            <a:r>
              <a:rPr lang="sv-SE" altLang="et-EE" sz="1800" b="1"/>
              <a:t>+1</a:t>
            </a:r>
            <a:endParaRPr lang="et-EE" altLang="et-EE" sz="1800" b="1">
              <a:solidFill>
                <a:srgbClr val="000080"/>
              </a:solidFill>
            </a:endParaRPr>
          </a:p>
        </p:txBody>
      </p:sp>
      <p:sp>
        <p:nvSpPr>
          <p:cNvPr id="5138" name="Text Box 24">
            <a:extLst>
              <a:ext uri="{FF2B5EF4-FFF2-40B4-BE49-F238E27FC236}">
                <a16:creationId xmlns:a16="http://schemas.microsoft.com/office/drawing/2014/main" id="{127C8BC2-FB76-C88C-88E9-80836C7B0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0" y="3587750"/>
            <a:ext cx="627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et-EE" sz="1800" b="1">
                <a:solidFill>
                  <a:srgbClr val="FFFFFF"/>
                </a:solidFill>
              </a:rPr>
              <a:t>10</a:t>
            </a:r>
            <a:endParaRPr lang="et-EE" altLang="et-EE" sz="1800" b="1">
              <a:solidFill>
                <a:srgbClr val="FFFFFF"/>
              </a:solidFill>
            </a:endParaRPr>
          </a:p>
        </p:txBody>
      </p:sp>
      <p:sp>
        <p:nvSpPr>
          <p:cNvPr id="5139" name="Text Box 25">
            <a:extLst>
              <a:ext uri="{FF2B5EF4-FFF2-40B4-BE49-F238E27FC236}">
                <a16:creationId xmlns:a16="http://schemas.microsoft.com/office/drawing/2014/main" id="{F1DBC691-D53A-B0BB-088A-76F4B9855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28209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t-EE" altLang="et-EE" sz="1800" b="1">
                <a:solidFill>
                  <a:srgbClr val="000080"/>
                </a:solidFill>
              </a:rPr>
              <a:t>1</a:t>
            </a:r>
          </a:p>
        </p:txBody>
      </p:sp>
      <p:sp>
        <p:nvSpPr>
          <p:cNvPr id="5140" name="Text Box 27">
            <a:extLst>
              <a:ext uri="{FF2B5EF4-FFF2-40B4-BE49-F238E27FC236}">
                <a16:creationId xmlns:a16="http://schemas.microsoft.com/office/drawing/2014/main" id="{D5DA7F42-7D74-8094-BE3D-572A847DB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538" y="87312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t-EE" altLang="et-EE" sz="18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141" name="Text Box 28">
            <a:extLst>
              <a:ext uri="{FF2B5EF4-FFF2-40B4-BE49-F238E27FC236}">
                <a16:creationId xmlns:a16="http://schemas.microsoft.com/office/drawing/2014/main" id="{571836B1-AA58-ABFD-BBF9-30A067DFE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313" y="930275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et-EE" sz="1800" b="1">
                <a:solidFill>
                  <a:srgbClr val="FFFFFF"/>
                </a:solidFill>
              </a:rPr>
              <a:t>2</a:t>
            </a:r>
            <a:endParaRPr lang="et-EE" altLang="et-EE" sz="1800" b="1">
              <a:solidFill>
                <a:srgbClr val="FFFFFF"/>
              </a:solidFill>
            </a:endParaRPr>
          </a:p>
        </p:txBody>
      </p:sp>
      <p:sp>
        <p:nvSpPr>
          <p:cNvPr id="5142" name="Text Box 29">
            <a:extLst>
              <a:ext uri="{FF2B5EF4-FFF2-40B4-BE49-F238E27FC236}">
                <a16:creationId xmlns:a16="http://schemas.microsoft.com/office/drawing/2014/main" id="{0269A72D-446E-912B-4448-D40D79722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1125538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et-EE" sz="1800" b="1">
                <a:solidFill>
                  <a:srgbClr val="000080"/>
                </a:solidFill>
              </a:rPr>
              <a:t>1</a:t>
            </a:r>
            <a:endParaRPr lang="et-EE" altLang="et-EE" sz="1800" b="1">
              <a:solidFill>
                <a:srgbClr val="000080"/>
              </a:solidFill>
            </a:endParaRPr>
          </a:p>
        </p:txBody>
      </p:sp>
      <p:sp>
        <p:nvSpPr>
          <p:cNvPr id="5143" name="Text Box 31">
            <a:extLst>
              <a:ext uri="{FF2B5EF4-FFF2-40B4-BE49-F238E27FC236}">
                <a16:creationId xmlns:a16="http://schemas.microsoft.com/office/drawing/2014/main" id="{CD676522-716A-769B-D746-97A6BD20E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516563"/>
            <a:ext cx="4537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t-EE" altLang="et-EE" sz="1800" b="1" u="sng">
                <a:solidFill>
                  <a:srgbClr val="000000"/>
                </a:solidFill>
              </a:rPr>
              <a:t>Uroloogia Eestis </a:t>
            </a:r>
            <a:r>
              <a:rPr lang="sv-SE" altLang="et-EE" sz="1800" b="1" u="sng">
                <a:solidFill>
                  <a:srgbClr val="000000"/>
                </a:solidFill>
              </a:rPr>
              <a:t>september </a:t>
            </a:r>
            <a:r>
              <a:rPr lang="et-EE" altLang="et-EE" sz="1800" b="1" u="sng">
                <a:solidFill>
                  <a:srgbClr val="000000"/>
                </a:solidFill>
              </a:rPr>
              <a:t>202</a:t>
            </a:r>
            <a:r>
              <a:rPr lang="sv-SE" altLang="et-EE" sz="1800" b="1" u="sng">
                <a:solidFill>
                  <a:srgbClr val="000000"/>
                </a:solidFill>
              </a:rPr>
              <a:t>2</a:t>
            </a:r>
            <a:endParaRPr lang="et-EE" altLang="et-EE" sz="1800" b="1" u="sng">
              <a:solidFill>
                <a:srgbClr val="000000"/>
              </a:solidFill>
            </a:endParaRPr>
          </a:p>
        </p:txBody>
      </p:sp>
      <p:sp>
        <p:nvSpPr>
          <p:cNvPr id="5144" name="AutoShape 32">
            <a:extLst>
              <a:ext uri="{FF2B5EF4-FFF2-40B4-BE49-F238E27FC236}">
                <a16:creationId xmlns:a16="http://schemas.microsoft.com/office/drawing/2014/main" id="{B337A5BF-19A8-ED53-0B4A-1F6136F6C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468688"/>
            <a:ext cx="431800" cy="36036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t-EE" altLang="et-EE" sz="1800">
              <a:solidFill>
                <a:srgbClr val="FFFFFF"/>
              </a:solidFill>
            </a:endParaRPr>
          </a:p>
        </p:txBody>
      </p:sp>
      <p:sp>
        <p:nvSpPr>
          <p:cNvPr id="5145" name="Text Box 33">
            <a:extLst>
              <a:ext uri="{FF2B5EF4-FFF2-40B4-BE49-F238E27FC236}">
                <a16:creationId xmlns:a16="http://schemas.microsoft.com/office/drawing/2014/main" id="{F900FE60-1FA3-DC72-7397-49A9BADD5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3340100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t-EE" altLang="et-EE" sz="1800" b="1">
                <a:solidFill>
                  <a:srgbClr val="000080"/>
                </a:solidFill>
              </a:rPr>
              <a:t>1</a:t>
            </a:r>
          </a:p>
        </p:txBody>
      </p:sp>
      <p:sp>
        <p:nvSpPr>
          <p:cNvPr id="5146" name="AutoShape 34">
            <a:extLst>
              <a:ext uri="{FF2B5EF4-FFF2-40B4-BE49-F238E27FC236}">
                <a16:creationId xmlns:a16="http://schemas.microsoft.com/office/drawing/2014/main" id="{4AF4F061-BF99-C702-BD37-108DEDEA2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1000125"/>
            <a:ext cx="433388" cy="4318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t-EE" altLang="et-EE" sz="1800">
              <a:solidFill>
                <a:srgbClr val="FFFFFF"/>
              </a:solidFill>
            </a:endParaRPr>
          </a:p>
        </p:txBody>
      </p:sp>
      <p:sp>
        <p:nvSpPr>
          <p:cNvPr id="5147" name="AutoShape 35">
            <a:extLst>
              <a:ext uri="{FF2B5EF4-FFF2-40B4-BE49-F238E27FC236}">
                <a16:creationId xmlns:a16="http://schemas.microsoft.com/office/drawing/2014/main" id="{AB730D07-040C-3BA6-19F9-14F75854C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088" y="996950"/>
            <a:ext cx="431800" cy="4318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t-EE" altLang="et-EE" sz="1800">
              <a:solidFill>
                <a:srgbClr val="FFFFFF"/>
              </a:solidFill>
            </a:endParaRPr>
          </a:p>
        </p:txBody>
      </p:sp>
      <p:sp>
        <p:nvSpPr>
          <p:cNvPr id="5148" name="Line 37">
            <a:extLst>
              <a:ext uri="{FF2B5EF4-FFF2-40B4-BE49-F238E27FC236}">
                <a16:creationId xmlns:a16="http://schemas.microsoft.com/office/drawing/2014/main" id="{1673A5C6-5C32-69CD-EFF0-67F610EA92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1271588"/>
            <a:ext cx="1160462" cy="9318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Line 38">
            <a:extLst>
              <a:ext uri="{FF2B5EF4-FFF2-40B4-BE49-F238E27FC236}">
                <a16:creationId xmlns:a16="http://schemas.microsoft.com/office/drawing/2014/main" id="{C3A9CC83-20C4-7339-1B21-9FA5E60349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57288" y="1052513"/>
            <a:ext cx="2519362" cy="10953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B9167A1-BD19-69EB-6031-368E9E65F127}"/>
              </a:ext>
            </a:extLst>
          </p:cNvPr>
          <p:cNvCxnSpPr>
            <a:stCxn id="5147" idx="2"/>
          </p:cNvCxnSpPr>
          <p:nvPr/>
        </p:nvCxnSpPr>
        <p:spPr>
          <a:xfrm flipH="1">
            <a:off x="3979863" y="1365250"/>
            <a:ext cx="9525" cy="71278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D351798-D9BA-8994-8EDA-3F903DE9AC07}"/>
              </a:ext>
            </a:extLst>
          </p:cNvPr>
          <p:cNvCxnSpPr/>
          <p:nvPr/>
        </p:nvCxnSpPr>
        <p:spPr>
          <a:xfrm>
            <a:off x="4440238" y="1377950"/>
            <a:ext cx="852487" cy="898525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175FD4A-6FAE-E473-1238-1BF258D9B0F8}"/>
              </a:ext>
            </a:extLst>
          </p:cNvPr>
          <p:cNvCxnSpPr/>
          <p:nvPr/>
        </p:nvCxnSpPr>
        <p:spPr>
          <a:xfrm flipV="1">
            <a:off x="6940550" y="1362075"/>
            <a:ext cx="439738" cy="21129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057A35E-9570-9DCC-E615-5D6E1EF76D5D}"/>
              </a:ext>
            </a:extLst>
          </p:cNvPr>
          <p:cNvCxnSpPr/>
          <p:nvPr/>
        </p:nvCxnSpPr>
        <p:spPr>
          <a:xfrm flipV="1">
            <a:off x="4319588" y="979488"/>
            <a:ext cx="1744662" cy="174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404985-23ED-92CB-AB7D-37545356F5BC}"/>
              </a:ext>
            </a:extLst>
          </p:cNvPr>
          <p:cNvCxnSpPr/>
          <p:nvPr/>
        </p:nvCxnSpPr>
        <p:spPr>
          <a:xfrm>
            <a:off x="4408488" y="1068388"/>
            <a:ext cx="3765550" cy="2651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5" name="Text Box 30">
            <a:extLst>
              <a:ext uri="{FF2B5EF4-FFF2-40B4-BE49-F238E27FC236}">
                <a16:creationId xmlns:a16="http://schemas.microsoft.com/office/drawing/2014/main" id="{4014EEFE-E2C8-ACE8-E51F-AA3CD641E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736600"/>
            <a:ext cx="865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et-EE" sz="1800" b="1">
                <a:solidFill>
                  <a:srgbClr val="FFFFFF"/>
                </a:solidFill>
              </a:rPr>
              <a:t>23</a:t>
            </a:r>
            <a:r>
              <a:rPr lang="et-EE" altLang="et-EE" sz="1800" b="1">
                <a:solidFill>
                  <a:srgbClr val="FFFFFF"/>
                </a:solidFill>
              </a:rPr>
              <a:t>+</a:t>
            </a:r>
            <a:r>
              <a:rPr lang="sv-SE" altLang="et-EE" sz="1800" b="1">
                <a:solidFill>
                  <a:srgbClr val="FFFFFF"/>
                </a:solidFill>
              </a:rPr>
              <a:t>6</a:t>
            </a:r>
            <a:endParaRPr lang="et-EE" altLang="et-EE" sz="1800" b="1">
              <a:solidFill>
                <a:srgbClr val="FFFFFF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C7B32F-6D9C-47DA-5764-2265552CD5DF}"/>
              </a:ext>
            </a:extLst>
          </p:cNvPr>
          <p:cNvCxnSpPr>
            <a:cxnSpLocks/>
          </p:cNvCxnSpPr>
          <p:nvPr/>
        </p:nvCxnSpPr>
        <p:spPr>
          <a:xfrm>
            <a:off x="7092950" y="3875088"/>
            <a:ext cx="287338" cy="561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38C9E1-1A53-3108-D544-3DFB0C818DAB}"/>
              </a:ext>
            </a:extLst>
          </p:cNvPr>
          <p:cNvCxnSpPr>
            <a:stCxn id="5138" idx="2"/>
          </p:cNvCxnSpPr>
          <p:nvPr/>
        </p:nvCxnSpPr>
        <p:spPr>
          <a:xfrm>
            <a:off x="7013575" y="3957638"/>
            <a:ext cx="6350" cy="1200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9B4F4D7-2151-957F-2F7F-53D0FD39215B}"/>
              </a:ext>
            </a:extLst>
          </p:cNvPr>
          <p:cNvCxnSpPr/>
          <p:nvPr/>
        </p:nvCxnSpPr>
        <p:spPr>
          <a:xfrm flipH="1">
            <a:off x="3348038" y="915988"/>
            <a:ext cx="576262" cy="267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69DB5039-3A4C-3EC6-5857-CD076986A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t-EE" altLang="et-EE" sz="2400" b="1" dirty="0">
                <a:cs typeface="Arial" charset="0"/>
              </a:rPr>
              <a:t>Eesnäärmevähi radikaaloperatsioonid Eestis </a:t>
            </a:r>
            <a:br>
              <a:rPr lang="et-EE" altLang="et-EE" sz="2400" b="1" dirty="0">
                <a:cs typeface="Arial" charset="0"/>
              </a:rPr>
            </a:br>
            <a:endParaRPr lang="et-EE" altLang="et-EE" sz="2400" dirty="0">
              <a:cs typeface="Arial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0AA800-AFAD-8CC8-1794-BB192D9424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1188" y="1916113"/>
          <a:ext cx="7993062" cy="356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25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25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25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25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25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25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25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96522"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/>
                        <a:t>2011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522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PERH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126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111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522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ITKH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106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106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522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LTKH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522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TÜK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152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106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129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522">
                <a:tc>
                  <a:txBody>
                    <a:bodyPr/>
                    <a:lstStyle/>
                    <a:p>
                      <a:r>
                        <a:rPr lang="et-EE" sz="1600" b="1" dirty="0" err="1">
                          <a:latin typeface="Arial" pitchFamily="34" charset="0"/>
                          <a:cs typeface="Arial" pitchFamily="34" charset="0"/>
                        </a:rPr>
                        <a:t>Rakve</a:t>
                      </a:r>
                      <a:endParaRPr lang="et-E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522">
                <a:tc>
                  <a:txBody>
                    <a:bodyPr/>
                    <a:lstStyle/>
                    <a:p>
                      <a:r>
                        <a:rPr lang="sv-SE" sz="1600" b="1" dirty="0">
                          <a:latin typeface="Arial" pitchFamily="34" charset="0"/>
                          <a:cs typeface="Arial" pitchFamily="34" charset="0"/>
                        </a:rPr>
                        <a:t>Viljan</a:t>
                      </a:r>
                      <a:endParaRPr lang="et-E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522">
                <a:tc>
                  <a:txBody>
                    <a:bodyPr/>
                    <a:lstStyle/>
                    <a:p>
                      <a:endParaRPr lang="et-E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522">
                <a:tc>
                  <a:txBody>
                    <a:bodyPr/>
                    <a:lstStyle/>
                    <a:p>
                      <a:r>
                        <a:rPr lang="et-EE" sz="16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EESTI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507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491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482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395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454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453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</a:t>
                      </a: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</a:t>
                      </a:r>
                      <a:endParaRPr lang="et-EE" sz="16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53" marB="4575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664" name="TextBox 4">
            <a:extLst>
              <a:ext uri="{FF2B5EF4-FFF2-40B4-BE49-F238E27FC236}">
                <a16:creationId xmlns:a16="http://schemas.microsoft.com/office/drawing/2014/main" id="{7346FCF2-2423-785F-500E-3658F791F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6021388"/>
            <a:ext cx="165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>
                <a:cs typeface="Arial" panose="020B0604020202020204" pitchFamily="34" charset="0"/>
              </a:rPr>
              <a:t>EUS, 2021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332F7C2-D8A3-105C-7127-2C9C55369DBF}"/>
              </a:ext>
            </a:extLst>
          </p:cNvPr>
          <p:cNvSpPr/>
          <p:nvPr/>
        </p:nvSpPr>
        <p:spPr>
          <a:xfrm>
            <a:off x="1331913" y="4868863"/>
            <a:ext cx="792162" cy="792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t-EE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30B81-C744-AE24-6157-54D24879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>
              <a:defRPr/>
            </a:pPr>
            <a:r>
              <a:rPr lang="et-EE" sz="1600" b="1" dirty="0">
                <a:effectLst/>
                <a:cs typeface="Arial" pitchFamily="34" charset="0"/>
              </a:rPr>
              <a:t>Kirurgiline kastratsioon Eestis </a:t>
            </a:r>
            <a:endParaRPr lang="et-EE" sz="1600" dirty="0">
              <a:cs typeface="Arial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403292-B91E-14D0-0B12-5390877B44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0238" y="481013"/>
          <a:ext cx="7324725" cy="6448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5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8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8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58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58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58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58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54216"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16">
                <a:tc>
                  <a:txBody>
                    <a:bodyPr/>
                    <a:lstStyle/>
                    <a:p>
                      <a:r>
                        <a:rPr lang="et-EE" sz="1200" b="1" dirty="0">
                          <a:latin typeface="Arial" pitchFamily="34" charset="0"/>
                          <a:cs typeface="Arial" pitchFamily="34" charset="0"/>
                        </a:rPr>
                        <a:t>PERH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16">
                <a:tc>
                  <a:txBody>
                    <a:bodyPr/>
                    <a:lstStyle/>
                    <a:p>
                      <a:r>
                        <a:rPr lang="et-EE" sz="1200" b="1" dirty="0">
                          <a:latin typeface="Arial" pitchFamily="34" charset="0"/>
                          <a:cs typeface="Arial" pitchFamily="34" charset="0"/>
                        </a:rPr>
                        <a:t>ITKH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216">
                <a:tc>
                  <a:txBody>
                    <a:bodyPr/>
                    <a:lstStyle/>
                    <a:p>
                      <a:r>
                        <a:rPr lang="et-EE" sz="1200" b="1" dirty="0">
                          <a:latin typeface="Arial" pitchFamily="34" charset="0"/>
                          <a:cs typeface="Arial" pitchFamily="34" charset="0"/>
                        </a:rPr>
                        <a:t>LTKH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16">
                <a:tc>
                  <a:txBody>
                    <a:bodyPr/>
                    <a:lstStyle/>
                    <a:p>
                      <a:r>
                        <a:rPr lang="et-EE" sz="1200" b="1" dirty="0">
                          <a:latin typeface="Arial" pitchFamily="34" charset="0"/>
                          <a:cs typeface="Arial" pitchFamily="34" charset="0"/>
                        </a:rPr>
                        <a:t>TÜK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216">
                <a:tc>
                  <a:txBody>
                    <a:bodyPr/>
                    <a:lstStyle/>
                    <a:p>
                      <a:r>
                        <a:rPr lang="et-EE" sz="1200" b="1" dirty="0">
                          <a:latin typeface="Arial" pitchFamily="34" charset="0"/>
                          <a:cs typeface="Arial" pitchFamily="34" charset="0"/>
                        </a:rPr>
                        <a:t>Pärnu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216">
                <a:tc>
                  <a:txBody>
                    <a:bodyPr/>
                    <a:lstStyle/>
                    <a:p>
                      <a:r>
                        <a:rPr lang="et-EE" sz="1200" b="1" dirty="0">
                          <a:latin typeface="Arial" pitchFamily="34" charset="0"/>
                          <a:cs typeface="Arial" pitchFamily="34" charset="0"/>
                        </a:rPr>
                        <a:t>IVKH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216">
                <a:tc>
                  <a:txBody>
                    <a:bodyPr/>
                    <a:lstStyle/>
                    <a:p>
                      <a:r>
                        <a:rPr lang="et-EE" sz="1200" b="1" dirty="0">
                          <a:latin typeface="Arial" pitchFamily="34" charset="0"/>
                          <a:cs typeface="Arial" pitchFamily="34" charset="0"/>
                        </a:rPr>
                        <a:t>Narva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216">
                <a:tc>
                  <a:txBody>
                    <a:bodyPr/>
                    <a:lstStyle/>
                    <a:p>
                      <a:r>
                        <a:rPr lang="et-EE" sz="1200" b="1" dirty="0">
                          <a:latin typeface="Arial" pitchFamily="34" charset="0"/>
                          <a:cs typeface="Arial" pitchFamily="34" charset="0"/>
                        </a:rPr>
                        <a:t>Rakve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t-EE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216">
                <a:tc>
                  <a:txBody>
                    <a:bodyPr/>
                    <a:lstStyle/>
                    <a:p>
                      <a:r>
                        <a:rPr lang="et-EE" sz="1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Viljan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216">
                <a:tc>
                  <a:txBody>
                    <a:bodyPr/>
                    <a:lstStyle/>
                    <a:p>
                      <a:r>
                        <a:rPr lang="et-EE" sz="1200" b="1" dirty="0">
                          <a:latin typeface="Arial" pitchFamily="34" charset="0"/>
                          <a:cs typeface="Arial" pitchFamily="34" charset="0"/>
                        </a:rPr>
                        <a:t>Kures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216">
                <a:tc>
                  <a:txBody>
                    <a:bodyPr/>
                    <a:lstStyle/>
                    <a:p>
                      <a:r>
                        <a:rPr lang="et-EE" sz="1200" b="1" dirty="0">
                          <a:latin typeface="Arial" pitchFamily="34" charset="0"/>
                          <a:cs typeface="Arial" pitchFamily="34" charset="0"/>
                        </a:rPr>
                        <a:t>Põlva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216">
                <a:tc>
                  <a:txBody>
                    <a:bodyPr/>
                    <a:lstStyle/>
                    <a:p>
                      <a:r>
                        <a:rPr lang="et-EE" sz="1200" b="1" dirty="0">
                          <a:latin typeface="Arial" pitchFamily="34" charset="0"/>
                          <a:cs typeface="Arial" pitchFamily="34" charset="0"/>
                        </a:rPr>
                        <a:t>Paide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216">
                <a:tc>
                  <a:txBody>
                    <a:bodyPr/>
                    <a:lstStyle/>
                    <a:p>
                      <a:r>
                        <a:rPr lang="et-EE" sz="1200" b="1" dirty="0">
                          <a:latin typeface="Arial" pitchFamily="34" charset="0"/>
                          <a:cs typeface="Arial" pitchFamily="34" charset="0"/>
                        </a:rPr>
                        <a:t>Võru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216">
                <a:tc>
                  <a:txBody>
                    <a:bodyPr/>
                    <a:lstStyle/>
                    <a:p>
                      <a:r>
                        <a:rPr lang="et-EE" sz="1200" b="1" dirty="0">
                          <a:latin typeface="Arial" pitchFamily="34" charset="0"/>
                          <a:cs typeface="Arial" pitchFamily="34" charset="0"/>
                        </a:rPr>
                        <a:t>Jõgev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4216">
                <a:tc>
                  <a:txBody>
                    <a:bodyPr/>
                    <a:lstStyle/>
                    <a:p>
                      <a:r>
                        <a:rPr lang="et-EE" sz="1200" b="1" dirty="0">
                          <a:latin typeface="Arial" pitchFamily="34" charset="0"/>
                          <a:cs typeface="Arial" pitchFamily="34" charset="0"/>
                        </a:rPr>
                        <a:t>Haaps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t-EE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4216">
                <a:tc>
                  <a:txBody>
                    <a:bodyPr/>
                    <a:lstStyle/>
                    <a:p>
                      <a:r>
                        <a:rPr lang="et-EE" sz="1200" b="1" dirty="0">
                          <a:latin typeface="Arial" pitchFamily="34" charset="0"/>
                          <a:cs typeface="Arial" pitchFamily="34" charset="0"/>
                        </a:rPr>
                        <a:t>Rapla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t-EE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26751">
                <a:tc>
                  <a:txBody>
                    <a:bodyPr/>
                    <a:lstStyle/>
                    <a:p>
                      <a:r>
                        <a:rPr lang="et-EE" sz="11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KOKKU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91448" marR="91448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et-EE" sz="12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4778" name="TextBox 4">
            <a:extLst>
              <a:ext uri="{FF2B5EF4-FFF2-40B4-BE49-F238E27FC236}">
                <a16:creationId xmlns:a16="http://schemas.microsoft.com/office/drawing/2014/main" id="{8A0493A0-6F1E-3E6D-0866-42663AD50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173038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b="1"/>
              <a:t>EUS, 2021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22DE1-EA98-BB59-77BF-15CB68FD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>
              <a:defRPr/>
            </a:pPr>
            <a:r>
              <a:rPr lang="et-EE" sz="2400" b="1" dirty="0">
                <a:effectLst/>
                <a:cs typeface="Arial" charset="0"/>
              </a:rPr>
              <a:t>Eesnäärmevähi kiiritusravi Eestis</a:t>
            </a:r>
            <a:endParaRPr lang="et-EE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7B7B2E-BD9E-C70C-7CC7-9A1B010F58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300163"/>
          <a:ext cx="80772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9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9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5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5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58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58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58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582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582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582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t-E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t-E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t-E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PERH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137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173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172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VKR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TÜK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t-E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2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KOKKU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214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229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251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253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</a:t>
                      </a:r>
                      <a:endParaRPr lang="et-EE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t-E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PERH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200" b="1" dirty="0" err="1">
                          <a:latin typeface="Arial" pitchFamily="34" charset="0"/>
                          <a:cs typeface="Arial" pitchFamily="34" charset="0"/>
                        </a:rPr>
                        <a:t>Brahhü</a:t>
                      </a:r>
                      <a:endParaRPr lang="et-E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TÜK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t-E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2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KOKKU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t-EE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t-E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PERH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116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400" b="1" dirty="0" err="1">
                          <a:latin typeface="Arial" pitchFamily="34" charset="0"/>
                          <a:cs typeface="Arial" pitchFamily="34" charset="0"/>
                        </a:rPr>
                        <a:t>Adj</a:t>
                      </a:r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 KR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TÜK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t-E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2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KOKKU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152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146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t-EE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734" name="TextBox 4">
            <a:extLst>
              <a:ext uri="{FF2B5EF4-FFF2-40B4-BE49-F238E27FC236}">
                <a16:creationId xmlns:a16="http://schemas.microsoft.com/office/drawing/2014/main" id="{E0811380-F2C1-9DA8-429F-C86EAFE4C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32463"/>
            <a:ext cx="3960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b="1"/>
              <a:t>PERH Onkoloogia- ja hematoloogiakliinik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b="1"/>
              <a:t>TÜK  Hematoloogia-onkoloogia Kliinik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0AD05BD7-7ECB-F58E-E57F-F2D4AAFC5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et-EE" altLang="et-EE" sz="2400" b="1">
                <a:effectLst/>
                <a:cs typeface="Arial" panose="020B0604020202020204" pitchFamily="34" charset="0"/>
              </a:rPr>
              <a:t>Eesnäärmevähi radikaalravi Eestis</a:t>
            </a:r>
          </a:p>
        </p:txBody>
      </p:sp>
      <p:graphicFrame>
        <p:nvGraphicFramePr>
          <p:cNvPr id="26627" name="Content Placeholder 3">
            <a:extLst>
              <a:ext uri="{FF2B5EF4-FFF2-40B4-BE49-F238E27FC236}">
                <a16:creationId xmlns:a16="http://schemas.microsoft.com/office/drawing/2014/main" id="{E1C072C1-8B74-3114-7B5F-B7D7121B3F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8813" y="1152525"/>
          <a:ext cx="7826375" cy="510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988300" imgH="5219700" progId="Excel.Chart.8">
                  <p:embed/>
                </p:oleObj>
              </mc:Choice>
              <mc:Fallback>
                <p:oleObj name="Chart" r:id="rId2" imgW="7988300" imgH="5219700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1152525"/>
                        <a:ext cx="7826375" cy="510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Box 4">
            <a:extLst>
              <a:ext uri="{FF2B5EF4-FFF2-40B4-BE49-F238E27FC236}">
                <a16:creationId xmlns:a16="http://schemas.microsoft.com/office/drawing/2014/main" id="{4F1E1740-CD74-66B2-67EA-3E1B3883F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060575"/>
            <a:ext cx="71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/>
              <a:t>4</a:t>
            </a:r>
          </a:p>
        </p:txBody>
      </p:sp>
      <p:sp>
        <p:nvSpPr>
          <p:cNvPr id="26629" name="TextBox 11">
            <a:extLst>
              <a:ext uri="{FF2B5EF4-FFF2-40B4-BE49-F238E27FC236}">
                <a16:creationId xmlns:a16="http://schemas.microsoft.com/office/drawing/2014/main" id="{BF436A72-C263-E905-3C82-8AE84EA79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308725"/>
            <a:ext cx="4248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200" b="1"/>
              <a:t>Eesti Uroloogide Selts, Eesti Onkoloogide Selts, 2021</a:t>
            </a:r>
          </a:p>
        </p:txBody>
      </p:sp>
      <p:sp>
        <p:nvSpPr>
          <p:cNvPr id="26630" name="TextBox 15">
            <a:extLst>
              <a:ext uri="{FF2B5EF4-FFF2-40B4-BE49-F238E27FC236}">
                <a16:creationId xmlns:a16="http://schemas.microsoft.com/office/drawing/2014/main" id="{2D289CB0-B484-CB70-5E7E-94C13FB37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5226050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b="1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4F0F3-445B-A67F-1673-19F82E3CDADE}"/>
              </a:ext>
            </a:extLst>
          </p:cNvPr>
          <p:cNvSpPr txBox="1"/>
          <p:nvPr/>
        </p:nvSpPr>
        <p:spPr>
          <a:xfrm>
            <a:off x="3197225" y="5375275"/>
            <a:ext cx="4984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t-EE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30</a:t>
            </a:r>
          </a:p>
        </p:txBody>
      </p:sp>
      <p:sp>
        <p:nvSpPr>
          <p:cNvPr id="26632" name="TextBox 9">
            <a:extLst>
              <a:ext uri="{FF2B5EF4-FFF2-40B4-BE49-F238E27FC236}">
                <a16:creationId xmlns:a16="http://schemas.microsoft.com/office/drawing/2014/main" id="{C3AF6742-7815-D306-FA9C-0F91C2E2C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338" y="2071688"/>
            <a:ext cx="550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b="1">
                <a:solidFill>
                  <a:srgbClr val="002060"/>
                </a:solidFill>
              </a:rPr>
              <a:t>730</a:t>
            </a:r>
          </a:p>
        </p:txBody>
      </p:sp>
      <p:sp>
        <p:nvSpPr>
          <p:cNvPr id="26633" name="TextBox 10">
            <a:extLst>
              <a:ext uri="{FF2B5EF4-FFF2-40B4-BE49-F238E27FC236}">
                <a16:creationId xmlns:a16="http://schemas.microsoft.com/office/drawing/2014/main" id="{BAE8C9E8-25AD-5ED9-5955-3E9254A17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338" y="3387725"/>
            <a:ext cx="506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b="1">
                <a:solidFill>
                  <a:srgbClr val="002060"/>
                </a:solidFill>
              </a:rPr>
              <a:t>453</a:t>
            </a:r>
          </a:p>
        </p:txBody>
      </p:sp>
      <p:sp>
        <p:nvSpPr>
          <p:cNvPr id="26634" name="TextBox 12">
            <a:extLst>
              <a:ext uri="{FF2B5EF4-FFF2-40B4-BE49-F238E27FC236}">
                <a16:creationId xmlns:a16="http://schemas.microsoft.com/office/drawing/2014/main" id="{1C27DEFA-D7D2-BF43-205D-324DE5231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350" y="5375275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b="1">
                <a:solidFill>
                  <a:srgbClr val="002060"/>
                </a:solidFill>
              </a:rPr>
              <a:t>24</a:t>
            </a:r>
          </a:p>
        </p:txBody>
      </p:sp>
      <p:sp>
        <p:nvSpPr>
          <p:cNvPr id="26635" name="TextBox 13">
            <a:extLst>
              <a:ext uri="{FF2B5EF4-FFF2-40B4-BE49-F238E27FC236}">
                <a16:creationId xmlns:a16="http://schemas.microsoft.com/office/drawing/2014/main" id="{0EF94A66-B7F2-17E9-B8AF-74646C48E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938" y="2141538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b="1">
                <a:solidFill>
                  <a:srgbClr val="002060"/>
                </a:solidFill>
              </a:rPr>
              <a:t>7</a:t>
            </a:r>
            <a:r>
              <a:rPr lang="sv-SE" altLang="et-EE" sz="1400" b="1">
                <a:solidFill>
                  <a:srgbClr val="002060"/>
                </a:solidFill>
              </a:rPr>
              <a:t>42</a:t>
            </a:r>
            <a:endParaRPr lang="et-EE" altLang="et-EE" sz="1400" b="1">
              <a:solidFill>
                <a:srgbClr val="002060"/>
              </a:solidFill>
            </a:endParaRPr>
          </a:p>
        </p:txBody>
      </p:sp>
      <p:sp>
        <p:nvSpPr>
          <p:cNvPr id="26636" name="TextBox 14">
            <a:extLst>
              <a:ext uri="{FF2B5EF4-FFF2-40B4-BE49-F238E27FC236}">
                <a16:creationId xmlns:a16="http://schemas.microsoft.com/office/drawing/2014/main" id="{5F43A0DD-7F30-B2C5-DA8E-D678FC8B9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325" y="3541713"/>
            <a:ext cx="60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et-EE" sz="1400" b="1">
                <a:solidFill>
                  <a:srgbClr val="002060"/>
                </a:solidFill>
              </a:rPr>
              <a:t>388</a:t>
            </a:r>
            <a:endParaRPr lang="et-EE" altLang="et-EE" sz="1400" b="1">
              <a:solidFill>
                <a:srgbClr val="002060"/>
              </a:solidFill>
            </a:endParaRPr>
          </a:p>
        </p:txBody>
      </p:sp>
      <p:sp>
        <p:nvSpPr>
          <p:cNvPr id="26637" name="TextBox 15">
            <a:extLst>
              <a:ext uri="{FF2B5EF4-FFF2-40B4-BE49-F238E27FC236}">
                <a16:creationId xmlns:a16="http://schemas.microsoft.com/office/drawing/2014/main" id="{FEA1FE27-3F84-48EA-C624-A68897AD8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8" y="4327525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et-EE" sz="1400" b="1">
                <a:solidFill>
                  <a:srgbClr val="002060"/>
                </a:solidFill>
              </a:rPr>
              <a:t>338</a:t>
            </a:r>
            <a:endParaRPr lang="et-EE" altLang="et-EE" sz="1400" b="1">
              <a:solidFill>
                <a:srgbClr val="002060"/>
              </a:solidFill>
            </a:endParaRPr>
          </a:p>
        </p:txBody>
      </p:sp>
      <p:sp>
        <p:nvSpPr>
          <p:cNvPr id="26638" name="TextBox 16">
            <a:extLst>
              <a:ext uri="{FF2B5EF4-FFF2-40B4-BE49-F238E27FC236}">
                <a16:creationId xmlns:a16="http://schemas.microsoft.com/office/drawing/2014/main" id="{D909031F-A640-FD86-2A15-B4DDAFF81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188" y="5473700"/>
            <a:ext cx="479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et-EE" sz="1400" b="1">
                <a:solidFill>
                  <a:srgbClr val="002060"/>
                </a:solidFill>
              </a:rPr>
              <a:t>16</a:t>
            </a:r>
            <a:endParaRPr lang="et-EE" altLang="et-EE" sz="14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E57E-2254-812C-59B4-FEEAD1C2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Eesnäärmevähi ravi Eestis</a:t>
            </a:r>
            <a:br>
              <a:rPr lang="sv-SE" dirty="0"/>
            </a:br>
            <a:r>
              <a:rPr lang="sv-SE" sz="2400" dirty="0"/>
              <a:t>(Patsientide arv 2009-2021)</a:t>
            </a:r>
            <a:endParaRPr lang="en-US" sz="2400" dirty="0"/>
          </a:p>
        </p:txBody>
      </p:sp>
      <p:graphicFrame>
        <p:nvGraphicFramePr>
          <p:cNvPr id="27651" name="Chart 4">
            <a:extLst>
              <a:ext uri="{FF2B5EF4-FFF2-40B4-BE49-F238E27FC236}">
                <a16:creationId xmlns:a16="http://schemas.microsoft.com/office/drawing/2014/main" id="{50187468-045D-3C4F-BE75-3685354F1C5C}"/>
              </a:ext>
            </a:extLst>
          </p:cNvPr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464300" imgH="4349750" progId="Excel.Chart.8">
                  <p:embed/>
                </p:oleObj>
              </mc:Choice>
              <mc:Fallback>
                <p:oleObj name="Chart" r:id="rId2" imgW="6464300" imgH="4349750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346200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4A65E-CE51-BE24-A01C-58B42A73C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>
              <a:defRPr/>
            </a:pPr>
            <a:r>
              <a:rPr lang="et-EE" sz="2000" b="1" dirty="0">
                <a:effectLst/>
                <a:cs typeface="Arial" charset="0"/>
              </a:rPr>
              <a:t>Eesnäärmevähi ravi Eestis ( </a:t>
            </a:r>
            <a:r>
              <a:rPr lang="et-EE" sz="2000" b="1" dirty="0" err="1">
                <a:effectLst/>
                <a:cs typeface="Arial" charset="0"/>
              </a:rPr>
              <a:t>pt</a:t>
            </a:r>
            <a:r>
              <a:rPr lang="et-EE" sz="2000" b="1" dirty="0">
                <a:effectLst/>
                <a:cs typeface="Arial" charset="0"/>
              </a:rPr>
              <a:t> aastas)</a:t>
            </a:r>
            <a:endParaRPr lang="et-EE" sz="2000" b="1" dirty="0">
              <a:cs typeface="Arial" pitchFamily="34" charset="0"/>
            </a:endParaRPr>
          </a:p>
        </p:txBody>
      </p:sp>
      <p:graphicFrame>
        <p:nvGraphicFramePr>
          <p:cNvPr id="28675" name="Content Placeholder 3">
            <a:extLst>
              <a:ext uri="{FF2B5EF4-FFF2-40B4-BE49-F238E27FC236}">
                <a16:creationId xmlns:a16="http://schemas.microsoft.com/office/drawing/2014/main" id="{3936A873-834F-783E-FC6B-91A8B52303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8325" y="1042988"/>
          <a:ext cx="7826375" cy="510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988300" imgH="5219700" progId="Excel.Chart.8">
                  <p:embed/>
                </p:oleObj>
              </mc:Choice>
              <mc:Fallback>
                <p:oleObj name="Chart" r:id="rId2" imgW="7988300" imgH="5219700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1042988"/>
                        <a:ext cx="7826375" cy="510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Box 4">
            <a:extLst>
              <a:ext uri="{FF2B5EF4-FFF2-40B4-BE49-F238E27FC236}">
                <a16:creationId xmlns:a16="http://schemas.microsoft.com/office/drawing/2014/main" id="{0FE24FF7-B17E-9639-05F7-7BE20B876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165850"/>
            <a:ext cx="43211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100"/>
              <a:t>*http://www.haigekassa.ee/kindlustatule/soodusravimid/statistika/</a:t>
            </a:r>
          </a:p>
        </p:txBody>
      </p:sp>
      <p:sp>
        <p:nvSpPr>
          <p:cNvPr id="28677" name="TextBox 5">
            <a:extLst>
              <a:ext uri="{FF2B5EF4-FFF2-40B4-BE49-F238E27FC236}">
                <a16:creationId xmlns:a16="http://schemas.microsoft.com/office/drawing/2014/main" id="{CBDE9E86-EE12-30D1-9D37-E63251CA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6092825"/>
            <a:ext cx="165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/>
              <a:t>EUS, 2020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68BE24F7-C5C1-D71B-5348-8EA5B014C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et-EE" altLang="et-EE" sz="2400" b="1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Testisevähi ravi  2016 - 202</a:t>
            </a:r>
            <a:r>
              <a:rPr lang="sv-SE" altLang="et-EE" sz="2400" b="1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1</a:t>
            </a:r>
            <a:endParaRPr lang="et-EE" altLang="et-EE" sz="2400" b="1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D9FC6F-22F5-B254-54D3-25C0C99C8B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31188" cy="5349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67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67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67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67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67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67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94501"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t-EE" sz="1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Orhifunikulektoomia</a:t>
                      </a:r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sz="1800" dirty="0"/>
                    </a:p>
                  </a:txBody>
                  <a:tcPr marT="45727" marB="45727"/>
                </a:tc>
                <a:tc hMerge="1">
                  <a:txBody>
                    <a:bodyPr/>
                    <a:lstStyle/>
                    <a:p>
                      <a:pPr algn="ctr"/>
                      <a:endParaRPr lang="et-EE" sz="1600" dirty="0"/>
                    </a:p>
                  </a:txBody>
                  <a:tcPr marT="45733" marB="45733"/>
                </a:tc>
                <a:tc hMerge="1">
                  <a:txBody>
                    <a:bodyPr/>
                    <a:lstStyle/>
                    <a:p>
                      <a:pPr algn="ctr"/>
                      <a:endParaRPr lang="et-EE" sz="16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t-EE" sz="1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Retroperit</a:t>
                      </a:r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t-EE" sz="1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t-EE" sz="16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lümfadenekt</a:t>
                      </a:r>
                      <a:r>
                        <a:rPr lang="et-EE" sz="1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sz="1800" dirty="0"/>
                    </a:p>
                  </a:txBody>
                  <a:tcPr marT="45727" marB="45727"/>
                </a:tc>
                <a:tc hMerge="1">
                  <a:txBody>
                    <a:bodyPr/>
                    <a:lstStyle/>
                    <a:p>
                      <a:pPr algn="ctr"/>
                      <a:endParaRPr lang="et-EE" sz="1600" dirty="0"/>
                    </a:p>
                  </a:txBody>
                  <a:tcPr marT="45733" marB="45733"/>
                </a:tc>
                <a:tc hMerge="1">
                  <a:txBody>
                    <a:bodyPr/>
                    <a:lstStyle/>
                    <a:p>
                      <a:pPr algn="ctr"/>
                      <a:endParaRPr lang="et-EE" sz="16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866"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/>
                        <a:t>20</a:t>
                      </a:r>
                      <a:r>
                        <a:rPr lang="sv-SE" sz="1400" b="1" dirty="0"/>
                        <a:t>1</a:t>
                      </a:r>
                      <a:r>
                        <a:rPr lang="et-EE" sz="1400" b="1" dirty="0"/>
                        <a:t>6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/>
                        <a:t>2016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01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PERH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/>
                        <a:t>13</a:t>
                      </a:r>
                      <a:endParaRPr lang="et-EE" sz="1600" b="1" dirty="0"/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/>
                        <a:t>3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01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ITKH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/>
                        <a:t>5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/>
                        <a:t>1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01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LTKH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/>
                        <a:t>2</a:t>
                      </a:r>
                      <a:endParaRPr lang="et-EE" sz="1600" b="1" dirty="0"/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/>
                        <a:t>1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01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TÜK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/>
                        <a:t>2</a:t>
                      </a:r>
                      <a:endParaRPr lang="et-EE" sz="1600" b="1" dirty="0"/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/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501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Pärnu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/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/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501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IVKH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/>
                        <a:t>1</a:t>
                      </a:r>
                      <a:endParaRPr lang="et-EE" sz="1600" b="1" dirty="0"/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/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501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Rakvere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/>
                        <a:t>1</a:t>
                      </a:r>
                      <a:endParaRPr lang="et-EE" sz="1600" b="1" dirty="0"/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/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501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Narva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/>
                        <a:t>1</a:t>
                      </a:r>
                      <a:endParaRPr lang="et-EE" sz="1600" b="1" dirty="0"/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/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501">
                <a:tc>
                  <a:txBody>
                    <a:bodyPr/>
                    <a:lstStyle/>
                    <a:p>
                      <a:r>
                        <a:rPr lang="sv-SE" sz="1600" b="1" dirty="0">
                          <a:latin typeface="Arial" pitchFamily="34" charset="0"/>
                          <a:cs typeface="Arial" pitchFamily="34" charset="0"/>
                        </a:rPr>
                        <a:t>Kuress</a:t>
                      </a:r>
                      <a:endParaRPr lang="et-E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/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/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4501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itchFamily="34" charset="0"/>
                          <a:cs typeface="Arial" pitchFamily="34" charset="0"/>
                        </a:rPr>
                        <a:t>Paide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/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/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4501">
                <a:tc>
                  <a:txBody>
                    <a:bodyPr/>
                    <a:lstStyle/>
                    <a:p>
                      <a:r>
                        <a:rPr lang="et-EE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KOKKU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C00000"/>
                          </a:solidFill>
                        </a:rPr>
                        <a:t>25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5" marR="91445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5" marR="91445" marT="45735" marB="4573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9889" name="TextBox 4">
            <a:extLst>
              <a:ext uri="{FF2B5EF4-FFF2-40B4-BE49-F238E27FC236}">
                <a16:creationId xmlns:a16="http://schemas.microsoft.com/office/drawing/2014/main" id="{EAC0A217-C094-B45A-BCC3-5A6AEFAD6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0" y="6464300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>
                <a:cs typeface="Arial" panose="020B0604020202020204" pitchFamily="34" charset="0"/>
              </a:rPr>
              <a:t>EUS, 2021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73931428-52BC-4758-3397-CE781582C20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925" y="277813"/>
            <a:ext cx="7804150" cy="5853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Box 2">
            <a:extLst>
              <a:ext uri="{FF2B5EF4-FFF2-40B4-BE49-F238E27FC236}">
                <a16:creationId xmlns:a16="http://schemas.microsoft.com/office/drawing/2014/main" id="{C6733168-56D2-1078-4302-B3386A831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620713"/>
            <a:ext cx="2214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/>
              <a:t>KIVITÕBI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C295-5CD0-7C19-34AD-C5D0E5208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et-EE" sz="2400" b="1" dirty="0">
                <a:solidFill>
                  <a:schemeClr val="tx1"/>
                </a:solidFill>
              </a:rPr>
              <a:t>Kivitõve ravi Eestis 2000+ </a:t>
            </a:r>
          </a:p>
        </p:txBody>
      </p:sp>
      <p:graphicFrame>
        <p:nvGraphicFramePr>
          <p:cNvPr id="31747" name="Content Placeholder 3">
            <a:extLst>
              <a:ext uri="{FF2B5EF4-FFF2-40B4-BE49-F238E27FC236}">
                <a16:creationId xmlns:a16="http://schemas.microsoft.com/office/drawing/2014/main" id="{B469792C-B246-0315-9FE6-C7E4E58E9C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0863" y="904875"/>
          <a:ext cx="7866062" cy="542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26400" imgH="5549900" progId="Excel.Chart.8">
                  <p:embed/>
                </p:oleObj>
              </mc:Choice>
              <mc:Fallback>
                <p:oleObj name="Chart" r:id="rId2" imgW="8026400" imgH="5549900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904875"/>
                        <a:ext cx="7866062" cy="542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Box 3">
            <a:extLst>
              <a:ext uri="{FF2B5EF4-FFF2-40B4-BE49-F238E27FC236}">
                <a16:creationId xmlns:a16="http://schemas.microsoft.com/office/drawing/2014/main" id="{3857DC75-5E8B-BBF5-3034-639DF3F50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6308725"/>
            <a:ext cx="165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/>
              <a:t>EUS, 2021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E0D4B2-98F6-67E9-F642-0DA5602844E6}"/>
              </a:ext>
            </a:extLst>
          </p:cNvPr>
          <p:cNvCxnSpPr/>
          <p:nvPr/>
        </p:nvCxnSpPr>
        <p:spPr>
          <a:xfrm>
            <a:off x="1763713" y="908050"/>
            <a:ext cx="0" cy="4824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754D3C11-AA94-10E8-9F7B-4CD178FAD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r>
              <a:rPr lang="et-EE" altLang="et-EE" sz="2400" b="1">
                <a:effectLst/>
              </a:rPr>
              <a:t>Kivitõve ravi Eestis 202</a:t>
            </a:r>
            <a:r>
              <a:rPr lang="sv-SE" altLang="et-EE" sz="2400" b="1">
                <a:effectLst/>
              </a:rPr>
              <a:t>1</a:t>
            </a:r>
            <a:endParaRPr lang="et-EE" altLang="et-EE" sz="2400" b="1"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56938D-E04C-D7E9-254F-6CFF9EB604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471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endParaRPr lang="et-E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 err="1"/>
                        <a:t>Op</a:t>
                      </a:r>
                      <a:r>
                        <a:rPr lang="et-EE" sz="1800" dirty="0"/>
                        <a:t> kokku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/>
                        <a:t>URS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/>
                        <a:t>s.h.</a:t>
                      </a:r>
                    </a:p>
                    <a:p>
                      <a:pPr algn="ctr"/>
                      <a:r>
                        <a:rPr lang="et-EE" sz="1800" dirty="0"/>
                        <a:t>RIRS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/>
                        <a:t>PCNL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/>
                        <a:t>Lahtine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/>
                        <a:t>ESWL</a:t>
                      </a:r>
                    </a:p>
                  </a:txBody>
                  <a:tcPr marT="45705" marB="4570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27">
                <a:tc>
                  <a:txBody>
                    <a:bodyPr/>
                    <a:lstStyle/>
                    <a:p>
                      <a:r>
                        <a:rPr lang="et-E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PERH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27">
                <a:tc>
                  <a:txBody>
                    <a:bodyPr/>
                    <a:lstStyle/>
                    <a:p>
                      <a:r>
                        <a:rPr lang="et-E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ITKH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27">
                <a:tc>
                  <a:txBody>
                    <a:bodyPr/>
                    <a:lstStyle/>
                    <a:p>
                      <a:r>
                        <a:rPr lang="et-E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LTKH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27">
                <a:tc>
                  <a:txBody>
                    <a:bodyPr/>
                    <a:lstStyle/>
                    <a:p>
                      <a:r>
                        <a:rPr lang="et-E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TÜK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27">
                <a:tc>
                  <a:txBody>
                    <a:bodyPr/>
                    <a:lstStyle/>
                    <a:p>
                      <a:r>
                        <a:rPr lang="et-E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Pärnu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27">
                <a:tc>
                  <a:txBody>
                    <a:bodyPr/>
                    <a:lstStyle/>
                    <a:p>
                      <a:r>
                        <a:rPr lang="et-E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IVKH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27">
                <a:tc>
                  <a:txBody>
                    <a:bodyPr/>
                    <a:lstStyle/>
                    <a:p>
                      <a:r>
                        <a:rPr lang="et-E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Narva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27">
                <a:tc>
                  <a:txBody>
                    <a:bodyPr/>
                    <a:lstStyle/>
                    <a:p>
                      <a:r>
                        <a:rPr lang="et-E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Rakvere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t-E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27">
                <a:tc>
                  <a:txBody>
                    <a:bodyPr/>
                    <a:lstStyle/>
                    <a:p>
                      <a:r>
                        <a:rPr lang="et-E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Viljandi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t-EE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727">
                <a:tc>
                  <a:txBody>
                    <a:bodyPr/>
                    <a:lstStyle/>
                    <a:p>
                      <a:r>
                        <a:rPr lang="et-EE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Kuressa</a:t>
                      </a:r>
                      <a:endParaRPr lang="et-E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727">
                <a:tc>
                  <a:txBody>
                    <a:bodyPr/>
                    <a:lstStyle/>
                    <a:p>
                      <a:r>
                        <a:rPr lang="et-EE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KOKKU: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1197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v-SE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et-EE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r>
                        <a:rPr lang="sv-SE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t-EE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t-EE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t-EE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v-SE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t-EE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2877" name="TextBox 4">
            <a:extLst>
              <a:ext uri="{FF2B5EF4-FFF2-40B4-BE49-F238E27FC236}">
                <a16:creationId xmlns:a16="http://schemas.microsoft.com/office/drawing/2014/main" id="{E6318272-83BC-A914-E946-2CF542D64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6308725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/>
              <a:t>EUS, 2021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>
            <a:extLst>
              <a:ext uri="{FF2B5EF4-FFF2-40B4-BE49-F238E27FC236}">
                <a16:creationId xmlns:a16="http://schemas.microsoft.com/office/drawing/2014/main" id="{A62208DC-C4A5-6256-9C5B-F0D2CDFF6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z="3200" b="1">
                <a:effectLst/>
                <a:cs typeface="Arial" panose="020B0604020202020204" pitchFamily="34" charset="0"/>
              </a:rPr>
              <a:t>Uroloogia voodid 2021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E0AD3-91A0-B8AF-A100-A5FE9ACC8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t-EE" sz="2400" b="1" dirty="0">
                <a:effectLst/>
                <a:cs typeface="Arial" panose="020B0604020202020204" pitchFamily="34" charset="0"/>
              </a:rPr>
              <a:t>PERH		22</a:t>
            </a:r>
          </a:p>
          <a:p>
            <a:pPr>
              <a:defRPr/>
            </a:pPr>
            <a:r>
              <a:rPr lang="et-EE" sz="2400" b="1" dirty="0">
                <a:effectLst/>
                <a:cs typeface="Arial" panose="020B0604020202020204" pitchFamily="34" charset="0"/>
              </a:rPr>
              <a:t>ITKH		15		49</a:t>
            </a:r>
          </a:p>
          <a:p>
            <a:pPr>
              <a:defRPr/>
            </a:pPr>
            <a:r>
              <a:rPr lang="et-EE" sz="2400" b="1" dirty="0">
                <a:effectLst/>
                <a:cs typeface="Arial" panose="020B0604020202020204" pitchFamily="34" charset="0"/>
              </a:rPr>
              <a:t>LTKH		12</a:t>
            </a:r>
          </a:p>
          <a:p>
            <a:pPr>
              <a:defRPr/>
            </a:pPr>
            <a:r>
              <a:rPr lang="et-EE" sz="2400" b="1" dirty="0">
                <a:effectLst/>
                <a:cs typeface="Arial" panose="020B0604020202020204" pitchFamily="34" charset="0"/>
              </a:rPr>
              <a:t>TÜK		20</a:t>
            </a:r>
          </a:p>
          <a:p>
            <a:pPr>
              <a:defRPr/>
            </a:pPr>
            <a:r>
              <a:rPr lang="et-EE" sz="2400" b="1" dirty="0">
                <a:effectLst/>
                <a:cs typeface="Arial" panose="020B0604020202020204" pitchFamily="34" charset="0"/>
              </a:rPr>
              <a:t>IVKH		5</a:t>
            </a:r>
          </a:p>
          <a:p>
            <a:pPr>
              <a:defRPr/>
            </a:pPr>
            <a:r>
              <a:rPr lang="et-EE" sz="2400" b="1" dirty="0">
                <a:effectLst/>
                <a:cs typeface="Arial" panose="020B0604020202020204" pitchFamily="34" charset="0"/>
              </a:rPr>
              <a:t>Pärnu		6</a:t>
            </a:r>
          </a:p>
          <a:p>
            <a:pPr>
              <a:defRPr/>
            </a:pPr>
            <a:r>
              <a:rPr lang="et-EE" sz="2400" b="1" dirty="0">
                <a:effectLst/>
                <a:cs typeface="Arial" panose="020B0604020202020204" pitchFamily="34" charset="0"/>
              </a:rPr>
              <a:t>Narva		5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t-EE" sz="2400" b="1" dirty="0">
              <a:effectLst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t-EE" sz="2400" b="1" dirty="0">
              <a:effectLst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t-EE" sz="2400" b="1" dirty="0">
                <a:effectLst/>
                <a:cs typeface="Arial" panose="020B0604020202020204" pitchFamily="34" charset="0"/>
              </a:rPr>
              <a:t>Kokku:		85 voodit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C40A411-9E90-AEA0-F8D2-4DBB1B99852B}"/>
              </a:ext>
            </a:extLst>
          </p:cNvPr>
          <p:cNvSpPr/>
          <p:nvPr/>
        </p:nvSpPr>
        <p:spPr>
          <a:xfrm>
            <a:off x="4716463" y="1773238"/>
            <a:ext cx="215900" cy="1079500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t-EE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439A17D2-8683-79D6-3550-618EE9AE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6A0510B4-C689-7AC1-949D-B95E53475D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268413"/>
            <a:ext cx="7162800" cy="537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Box 3">
            <a:extLst>
              <a:ext uri="{FF2B5EF4-FFF2-40B4-BE49-F238E27FC236}">
                <a16:creationId xmlns:a16="http://schemas.microsoft.com/office/drawing/2014/main" id="{8CD2AAB3-629E-E626-D173-263316A8C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20713"/>
            <a:ext cx="273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2400" b="1"/>
              <a:t>BPH kirurgia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4838312-2174-5F00-A1A5-B0DCFFDD8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altLang="et-EE" sz="2800" b="1" dirty="0">
                <a:solidFill>
                  <a:srgbClr val="FFFF00"/>
                </a:solidFill>
                <a:latin typeface="+mn-lt"/>
              </a:rPr>
              <a:t>BPH OPERATSIOONID EESTIS 2021</a:t>
            </a:r>
            <a:endParaRPr lang="et-EE" altLang="et-EE" sz="2800" b="1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34819" name="Object 3">
            <a:extLst>
              <a:ext uri="{FF2B5EF4-FFF2-40B4-BE49-F238E27FC236}">
                <a16:creationId xmlns:a16="http://schemas.microsoft.com/office/drawing/2014/main" id="{C793F5DE-B11B-626B-A9BC-E06E4D6450AC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61963" y="1360488"/>
          <a:ext cx="822007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229600" imgH="4889500" progId="MSGraph.Chart.8">
                  <p:embed followColorScheme="full"/>
                </p:oleObj>
              </mc:Choice>
              <mc:Fallback>
                <p:oleObj name="Chart" r:id="rId2" imgW="8229600" imgH="4889500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1360488"/>
                        <a:ext cx="822007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4">
            <a:extLst>
              <a:ext uri="{FF2B5EF4-FFF2-40B4-BE49-F238E27FC236}">
                <a16:creationId xmlns:a16="http://schemas.microsoft.com/office/drawing/2014/main" id="{173DBA3B-39EE-F9FC-D166-3A7F9CC7F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237288"/>
            <a:ext cx="2987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t-EE" altLang="et-EE" sz="1600"/>
              <a:t>EUS</a:t>
            </a:r>
            <a:r>
              <a:rPr lang="sv-SE" altLang="et-EE" sz="1600"/>
              <a:t> 2021</a:t>
            </a:r>
            <a:endParaRPr lang="et-EE" altLang="et-EE" sz="1600"/>
          </a:p>
        </p:txBody>
      </p:sp>
      <p:sp>
        <p:nvSpPr>
          <p:cNvPr id="34821" name="Text Box 6">
            <a:extLst>
              <a:ext uri="{FF2B5EF4-FFF2-40B4-BE49-F238E27FC236}">
                <a16:creationId xmlns:a16="http://schemas.microsoft.com/office/drawing/2014/main" id="{C03D572B-D774-DA08-DC50-868F83CF9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930650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et-EE" sz="1400" b="1">
                <a:solidFill>
                  <a:schemeClr val="bg1"/>
                </a:solidFill>
              </a:rPr>
              <a:t>80</a:t>
            </a:r>
            <a:r>
              <a:rPr lang="et-EE" altLang="et-EE" sz="1400" b="1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34822" name="TextBox 6">
            <a:extLst>
              <a:ext uri="{FF2B5EF4-FFF2-40B4-BE49-F238E27FC236}">
                <a16:creationId xmlns:a16="http://schemas.microsoft.com/office/drawing/2014/main" id="{A7E2DC3E-6A04-1716-1B47-4BDB70C15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071688"/>
            <a:ext cx="928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600" b="1">
                <a:solidFill>
                  <a:schemeClr val="bg2"/>
                </a:solidFill>
              </a:rPr>
              <a:t>1116</a:t>
            </a:r>
          </a:p>
        </p:txBody>
      </p:sp>
      <p:sp>
        <p:nvSpPr>
          <p:cNvPr id="34823" name="TextBox 1">
            <a:extLst>
              <a:ext uri="{FF2B5EF4-FFF2-40B4-BE49-F238E27FC236}">
                <a16:creationId xmlns:a16="http://schemas.microsoft.com/office/drawing/2014/main" id="{86E9A87F-D6CF-E2D0-B9F2-5793B7316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3490913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600" b="1">
                <a:solidFill>
                  <a:schemeClr val="bg1"/>
                </a:solidFill>
              </a:rPr>
              <a:t>4</a:t>
            </a:r>
            <a:r>
              <a:rPr lang="sv-SE" altLang="et-EE" sz="1600" b="1">
                <a:solidFill>
                  <a:schemeClr val="bg1"/>
                </a:solidFill>
              </a:rPr>
              <a:t>72</a:t>
            </a:r>
            <a:endParaRPr lang="et-EE" altLang="et-EE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AD86812-D4CE-B29A-CD95-B721EAD7E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et-EE" altLang="et-EE" sz="1800" b="1">
                <a:effectLst/>
                <a:cs typeface="Arial" panose="020B0604020202020204" pitchFamily="34" charset="0"/>
              </a:rPr>
              <a:t>BPH kirurgia Eestis 202</a:t>
            </a:r>
            <a:r>
              <a:rPr lang="sv-SE" altLang="et-EE" sz="1800" b="1">
                <a:effectLst/>
                <a:cs typeface="Arial" panose="020B0604020202020204" pitchFamily="34" charset="0"/>
              </a:rPr>
              <a:t>1</a:t>
            </a:r>
            <a:endParaRPr lang="et-EE" altLang="et-EE" sz="1800" b="1"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2D9A7E-AFEF-5A79-254C-1069B599A8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6088" y="981075"/>
          <a:ext cx="8229600" cy="482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64">
                <a:tc>
                  <a:txBody>
                    <a:bodyPr/>
                    <a:lstStyle/>
                    <a:p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</a:t>
                      </a:r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kokku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TURP/TUIP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Millin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Transvesik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PERH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ITKH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LTKH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TÜK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Pärnu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IVKH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Narva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Rakvere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Viljandi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Kuressaare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Paide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t-EE" sz="1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KOKKU: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sv-SE" sz="1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t-EE" sz="16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sv-SE" sz="1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t-EE" sz="16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t-EE" sz="16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t-EE" sz="16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5929" name="TextBox 4">
            <a:extLst>
              <a:ext uri="{FF2B5EF4-FFF2-40B4-BE49-F238E27FC236}">
                <a16:creationId xmlns:a16="http://schemas.microsoft.com/office/drawing/2014/main" id="{61CD1A55-B921-40A4-041F-78750B8DC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6251575"/>
            <a:ext cx="1366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/>
              <a:t>EUS, 2021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AD76DD-4416-1FB1-A795-F00FA4BFE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r>
              <a:rPr lang="et-EE" altLang="et-EE" sz="2000" b="1">
                <a:effectLst/>
                <a:cs typeface="Arial" panose="020B0604020202020204" pitchFamily="34" charset="0"/>
              </a:rPr>
              <a:t>BPH ravimite kasutus (pt /aastas)</a:t>
            </a:r>
          </a:p>
        </p:txBody>
      </p:sp>
      <p:graphicFrame>
        <p:nvGraphicFramePr>
          <p:cNvPr id="36867" name="Content Placeholder 3">
            <a:extLst>
              <a:ext uri="{FF2B5EF4-FFF2-40B4-BE49-F238E27FC236}">
                <a16:creationId xmlns:a16="http://schemas.microsoft.com/office/drawing/2014/main" id="{C219E820-0A86-8D78-3694-3855BE16E7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3713" y="993775"/>
          <a:ext cx="7862887" cy="542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26400" imgH="5549900" progId="Excel.Chart.8">
                  <p:embed/>
                </p:oleObj>
              </mc:Choice>
              <mc:Fallback>
                <p:oleObj name="Chart" r:id="rId2" imgW="8026400" imgH="5549900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993775"/>
                        <a:ext cx="7862887" cy="542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Box 4">
            <a:extLst>
              <a:ext uri="{FF2B5EF4-FFF2-40B4-BE49-F238E27FC236}">
                <a16:creationId xmlns:a16="http://schemas.microsoft.com/office/drawing/2014/main" id="{3E3E86CE-A32E-794E-4009-945775605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6308725"/>
            <a:ext cx="4464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100"/>
              <a:t>http://www.haigekassa.ee/kindlustatule/soodusravimid/statistika/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228950-8404-AE99-79AC-BEA421DAAE4B}"/>
              </a:ext>
            </a:extLst>
          </p:cNvPr>
          <p:cNvSpPr txBox="1"/>
          <p:nvPr/>
        </p:nvSpPr>
        <p:spPr>
          <a:xfrm>
            <a:off x="1476375" y="993775"/>
            <a:ext cx="2747963" cy="1600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t-EE" sz="1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Kokku   27 622 </a:t>
            </a:r>
            <a:r>
              <a:rPr lang="et-EE" sz="1400" b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pt</a:t>
            </a:r>
            <a:r>
              <a:rPr lang="et-EE" sz="1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   2013.a.</a:t>
            </a:r>
          </a:p>
          <a:p>
            <a:pPr eaLnBrk="1" hangingPunct="1">
              <a:defRPr/>
            </a:pPr>
            <a:r>
              <a:rPr lang="et-EE" sz="1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             29 198 </a:t>
            </a:r>
            <a:r>
              <a:rPr lang="et-EE" sz="1400" b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pt</a:t>
            </a:r>
            <a:r>
              <a:rPr lang="et-EE" sz="1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   2014.a.</a:t>
            </a:r>
          </a:p>
          <a:p>
            <a:pPr eaLnBrk="1" hangingPunct="1">
              <a:defRPr/>
            </a:pPr>
            <a:r>
              <a:rPr lang="et-EE" sz="1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             30 721 </a:t>
            </a:r>
            <a:r>
              <a:rPr lang="et-EE" sz="1400" b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pt</a:t>
            </a:r>
            <a:r>
              <a:rPr lang="et-EE" sz="1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   2015.a.</a:t>
            </a:r>
          </a:p>
          <a:p>
            <a:pPr eaLnBrk="1" hangingPunct="1">
              <a:defRPr/>
            </a:pPr>
            <a:r>
              <a:rPr lang="et-EE" sz="1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             31 559 </a:t>
            </a:r>
            <a:r>
              <a:rPr lang="et-EE" sz="1400" b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pt</a:t>
            </a:r>
            <a:r>
              <a:rPr lang="et-EE" sz="1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   2016.a.</a:t>
            </a:r>
          </a:p>
          <a:p>
            <a:pPr eaLnBrk="1" hangingPunct="1">
              <a:defRPr/>
            </a:pPr>
            <a:r>
              <a:rPr lang="et-EE" sz="1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             32 537 </a:t>
            </a:r>
            <a:r>
              <a:rPr lang="et-EE" sz="1400" b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pt</a:t>
            </a:r>
            <a:r>
              <a:rPr lang="et-EE" sz="1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   2017.a.</a:t>
            </a:r>
          </a:p>
          <a:p>
            <a:pPr eaLnBrk="1" hangingPunct="1">
              <a:defRPr/>
            </a:pPr>
            <a:r>
              <a:rPr lang="et-EE" sz="1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             32 424 </a:t>
            </a:r>
            <a:r>
              <a:rPr lang="et-EE" sz="1400" b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pt</a:t>
            </a:r>
            <a:r>
              <a:rPr lang="et-EE" sz="1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   2018.a.</a:t>
            </a:r>
          </a:p>
          <a:p>
            <a:pPr eaLnBrk="1" hangingPunct="1">
              <a:defRPr/>
            </a:pPr>
            <a:r>
              <a:rPr lang="et-EE" sz="1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             34 866 </a:t>
            </a:r>
            <a:r>
              <a:rPr lang="et-EE" sz="1400" b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pt</a:t>
            </a:r>
            <a:r>
              <a:rPr lang="et-EE" sz="1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   2019.a.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7701EB40-7ED3-D47D-A79F-5A3200D90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571500"/>
          </a:xfrm>
        </p:spPr>
        <p:txBody>
          <a:bodyPr/>
          <a:lstStyle/>
          <a:p>
            <a:r>
              <a:rPr lang="et-EE" altLang="et-EE" sz="2400" b="1">
                <a:effectLst/>
              </a:rPr>
              <a:t>Stress-inkontinents</a:t>
            </a:r>
          </a:p>
        </p:txBody>
      </p:sp>
      <p:pic>
        <p:nvPicPr>
          <p:cNvPr id="37891" name="Picture 5">
            <a:extLst>
              <a:ext uri="{FF2B5EF4-FFF2-40B4-BE49-F238E27FC236}">
                <a16:creationId xmlns:a16="http://schemas.microsoft.com/office/drawing/2014/main" id="{BF5678DF-10D6-5EF5-32C3-0ED43E10E4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6850"/>
            <a:ext cx="9144000" cy="713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D13937-FBB9-CF4D-6366-7B5DD5523647}"/>
              </a:ext>
            </a:extLst>
          </p:cNvPr>
          <p:cNvSpPr txBox="1"/>
          <p:nvPr/>
        </p:nvSpPr>
        <p:spPr>
          <a:xfrm>
            <a:off x="827088" y="5949950"/>
            <a:ext cx="41052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t-EE" altLang="et-EE" sz="2400" b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Stress-inkontinents</a:t>
            </a:r>
            <a:endParaRPr lang="et-EE" sz="24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9891BDA6-4F58-D394-3B96-6CC15EEB2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z="2400" b="1">
                <a:effectLst/>
                <a:cs typeface="Arial" panose="020B0604020202020204" pitchFamily="34" charset="0"/>
              </a:rPr>
              <a:t>Stress-inkontinentsi ravi naistel</a:t>
            </a:r>
          </a:p>
        </p:txBody>
      </p:sp>
      <p:graphicFrame>
        <p:nvGraphicFramePr>
          <p:cNvPr id="38915" name="Content Placeholder 8">
            <a:extLst>
              <a:ext uri="{FF2B5EF4-FFF2-40B4-BE49-F238E27FC236}">
                <a16:creationId xmlns:a16="http://schemas.microsoft.com/office/drawing/2014/main" id="{BC9B59C7-3634-A12C-32F0-8365FC3DC8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4813" y="1554163"/>
          <a:ext cx="8177212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178800" imgH="4686300" progId="Excel.Chart.8">
                  <p:embed/>
                </p:oleObj>
              </mc:Choice>
              <mc:Fallback>
                <p:oleObj name="Chart" r:id="rId2" imgW="8178800" imgH="4686300" progId="Excel.Chart.8">
                  <p:embed/>
                  <p:pic>
                    <p:nvPicPr>
                      <p:cNvPr id="0" name="Content Placeholder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1554163"/>
                        <a:ext cx="8177212" cy="4679950"/>
                      </a:xfrm>
                      <a:prstGeom prst="rect">
                        <a:avLst/>
                      </a:prstGeom>
                      <a:solidFill>
                        <a:srgbClr val="D6E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A358-187A-64CD-E16F-53B0D32F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81087"/>
          </a:xfrm>
        </p:spPr>
        <p:txBody>
          <a:bodyPr/>
          <a:lstStyle/>
          <a:p>
            <a:pPr>
              <a:defRPr/>
            </a:pPr>
            <a:r>
              <a:rPr lang="et-EE" altLang="et-EE" sz="2000" b="1" dirty="0">
                <a:effectLst/>
              </a:rPr>
              <a:t>Stress-</a:t>
            </a:r>
            <a:r>
              <a:rPr lang="et-EE" altLang="et-EE" sz="2000" b="1" dirty="0" err="1">
                <a:effectLst/>
              </a:rPr>
              <a:t>inkontinentsi</a:t>
            </a:r>
            <a:r>
              <a:rPr lang="et-EE" altLang="et-EE" sz="2000" b="1" dirty="0">
                <a:effectLst/>
              </a:rPr>
              <a:t> ravi naistel (uroloogid)</a:t>
            </a:r>
            <a:endParaRPr lang="et-EE" sz="2000" dirty="0"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AFFFF2-1B0D-B5C1-EB03-3A7241CC07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1052513"/>
          <a:ext cx="8785225" cy="518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5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6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46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44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7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4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18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18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18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66953">
                <a:tc>
                  <a:txBody>
                    <a:bodyPr/>
                    <a:lstStyle/>
                    <a:p>
                      <a:endParaRPr lang="et-E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 gridSpan="5">
                  <a:txBody>
                    <a:bodyPr/>
                    <a:lstStyle/>
                    <a:p>
                      <a:r>
                        <a:rPr lang="sv-SE" sz="1800" dirty="0"/>
                        <a:t>                     Ling</a:t>
                      </a:r>
                      <a:endParaRPr lang="et-EE" sz="1800" dirty="0"/>
                    </a:p>
                  </a:txBody>
                  <a:tcPr marL="91453" marR="91453" marT="45724" marB="45724"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t-E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marT="45718" marB="45718"/>
                </a:tc>
                <a:tc>
                  <a:txBody>
                    <a:bodyPr/>
                    <a:lstStyle/>
                    <a:p>
                      <a:endParaRPr lang="et-EE" sz="1800" dirty="0"/>
                    </a:p>
                  </a:txBody>
                  <a:tcPr marL="91453" marR="91453" marT="45724" marB="45724"/>
                </a:tc>
                <a:tc gridSpan="5">
                  <a:txBody>
                    <a:bodyPr/>
                    <a:lstStyle/>
                    <a:p>
                      <a:r>
                        <a:rPr lang="sv-SE" sz="1800" dirty="0"/>
                        <a:t>                  Lahtine</a:t>
                      </a:r>
                      <a:endParaRPr lang="et-EE" sz="1800" dirty="0"/>
                    </a:p>
                  </a:txBody>
                  <a:tcPr marL="91453" marR="91453" marT="45724" marB="45724"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t-E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marT="45718" marB="45718"/>
                </a:tc>
                <a:tc>
                  <a:txBody>
                    <a:bodyPr/>
                    <a:lstStyle/>
                    <a:p>
                      <a:endParaRPr lang="et-EE" sz="1800" dirty="0"/>
                    </a:p>
                  </a:txBody>
                  <a:tcPr marL="91453" marR="91453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886">
                <a:tc>
                  <a:txBody>
                    <a:bodyPr/>
                    <a:lstStyle/>
                    <a:p>
                      <a:endParaRPr lang="et-E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285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PERH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ITKH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285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LTKH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285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TÜK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285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Narva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285">
                <a:tc>
                  <a:txBody>
                    <a:bodyPr/>
                    <a:lstStyle/>
                    <a:p>
                      <a:r>
                        <a:rPr lang="et-EE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Rakv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285">
                <a:tc>
                  <a:txBody>
                    <a:bodyPr/>
                    <a:lstStyle/>
                    <a:p>
                      <a:r>
                        <a:rPr lang="et-EE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Kuress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285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Paide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9886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Haapsalu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9886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Hiiumaa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9886"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KOKKU:</a:t>
                      </a:r>
                    </a:p>
                  </a:txBody>
                  <a:tcPr marL="91436" marR="91436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91436" marR="91436" marT="45741" marB="457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91436" marR="91436" marT="45741" marB="457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1436" marR="91436" marT="45741" marB="457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1436" marR="91436" marT="45741" marB="457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1436" marR="91436" marT="45741" marB="457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91436" marR="91436" marT="45741" marB="457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36" marR="91436" marT="45741" marB="45741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45741" marB="45741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45741" marB="45741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45741" marB="45741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45741" marB="45741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41" marB="45741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0129" name="TextBox 4">
            <a:extLst>
              <a:ext uri="{FF2B5EF4-FFF2-40B4-BE49-F238E27FC236}">
                <a16:creationId xmlns:a16="http://schemas.microsoft.com/office/drawing/2014/main" id="{BEC6E811-AC47-BC3D-87BA-24AF065B3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263" y="6381750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/>
              <a:t>EUS, 2021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66AADEA6-6827-03A1-B7D5-64AE2E087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r>
              <a:rPr lang="et-EE" altLang="et-EE" sz="2000" b="1">
                <a:effectLst/>
                <a:cs typeface="Arial" panose="020B0604020202020204" pitchFamily="34" charset="0"/>
              </a:rPr>
              <a:t>Linguoperatsioonid Eestis 2014 – 2021 (</a:t>
            </a:r>
            <a:r>
              <a:rPr lang="et-EE" altLang="et-EE" sz="2000" b="1" u="sng">
                <a:effectLst/>
                <a:cs typeface="Arial" panose="020B0604020202020204" pitchFamily="34" charset="0"/>
              </a:rPr>
              <a:t>naistearstid</a:t>
            </a:r>
            <a:r>
              <a:rPr lang="et-EE" altLang="et-EE" sz="2000" b="1">
                <a:effectLst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448C39-7E50-9C0D-E765-E22299C004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4213" y="625475"/>
          <a:ext cx="7440612" cy="611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4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4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4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54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4915">
                <a:tc>
                  <a:txBody>
                    <a:bodyPr/>
                    <a:lstStyle/>
                    <a:p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685" marB="456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1431" marR="91431" marT="45685" marB="456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31" marR="91431" marT="45685" marB="456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31" marR="91431" marT="45685" marB="456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1" marR="91431" marT="45685" marB="456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1" marR="91431" marT="45685" marB="456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31" marR="91431" marT="45685" marB="456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1431" marR="91431" marT="45685" marB="456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1431" marR="91431" marT="45685" marB="4568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915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TÜK</a:t>
                      </a:r>
                    </a:p>
                  </a:txBody>
                  <a:tcPr marL="91431" marR="91431" marT="45685" marB="456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</a:p>
                  </a:txBody>
                  <a:tcPr marL="91431" marR="91431" marT="45685" marB="456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91431" marR="91431" marT="45685" marB="456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91431" marR="91431" marT="45685" marB="456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</a:p>
                  </a:txBody>
                  <a:tcPr marL="91431" marR="91431" marT="45685" marB="456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 marL="91431" marR="91431" marT="45685" marB="456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 marL="91431" marR="91431" marT="45685" marB="456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91431" marR="91431" marT="45685" marB="456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91431" marR="91431" marT="45685" marB="4568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915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ITKH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91431" marR="91431" marT="45685" marB="4568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915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LTKH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1431" marR="91431" marT="45685" marB="4568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915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PERH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1431" marR="91431" marT="45685" marB="4568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915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Pärnu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1431" marR="91431" marT="45685" marB="4568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915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Narva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1431" marR="91431" marT="45685" marB="4568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055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Rakvere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1431" marR="91431" marT="45685" marB="4568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915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Viljandi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1" marR="91431" marT="45685" marB="4568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915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Võru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685" marB="4568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915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Valga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685" marB="4568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9055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Hiiumaa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1431" marR="91431" marT="45685" marB="4568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9055">
                <a:tc>
                  <a:txBody>
                    <a:bodyPr/>
                    <a:lstStyle/>
                    <a:p>
                      <a:r>
                        <a:rPr lang="et-EE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Fertilitas</a:t>
                      </a:r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91431" marR="91431" marT="45685" marB="4568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4915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IVKH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endParaRPr lang="et-E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1431" marR="91431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1" marR="91431" marT="45685" marB="4568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9055">
                <a:tc>
                  <a:txBody>
                    <a:bodyPr/>
                    <a:lstStyle/>
                    <a:p>
                      <a:r>
                        <a:rPr lang="et-EE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KOKKU:</a:t>
                      </a:r>
                    </a:p>
                  </a:txBody>
                  <a:tcPr marL="91431" marR="91431" marT="45685" marB="45685">
                    <a:solidFill>
                      <a:srgbClr val="B5C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</a:t>
                      </a:r>
                    </a:p>
                  </a:txBody>
                  <a:tcPr marL="91431" marR="91431" marT="45685" marB="45685">
                    <a:solidFill>
                      <a:srgbClr val="B5C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454</a:t>
                      </a:r>
                    </a:p>
                  </a:txBody>
                  <a:tcPr marL="91431" marR="91431" marT="45685" marB="45685">
                    <a:solidFill>
                      <a:srgbClr val="B5C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</a:t>
                      </a:r>
                    </a:p>
                  </a:txBody>
                  <a:tcPr marL="91431" marR="91431" marT="45685" marB="45685">
                    <a:solidFill>
                      <a:srgbClr val="B5C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</a:t>
                      </a:r>
                    </a:p>
                  </a:txBody>
                  <a:tcPr marL="91431" marR="91431" marT="45685" marB="45685">
                    <a:solidFill>
                      <a:srgbClr val="B5C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</a:t>
                      </a:r>
                    </a:p>
                  </a:txBody>
                  <a:tcPr marL="91431" marR="91431" marT="45685" marB="45685">
                    <a:solidFill>
                      <a:srgbClr val="B5C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</a:t>
                      </a:r>
                    </a:p>
                  </a:txBody>
                  <a:tcPr marL="91431" marR="91431" marT="45685" marB="45685">
                    <a:solidFill>
                      <a:srgbClr val="B5C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</a:p>
                  </a:txBody>
                  <a:tcPr marL="91431" marR="91431" marT="45685" marB="45685">
                    <a:solidFill>
                      <a:srgbClr val="B5C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</a:t>
                      </a:r>
                    </a:p>
                  </a:txBody>
                  <a:tcPr marL="91431" marR="91431" marT="45685" marB="45685">
                    <a:solidFill>
                      <a:srgbClr val="B5C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1125" name="TextBox 4">
            <a:extLst>
              <a:ext uri="{FF2B5EF4-FFF2-40B4-BE49-F238E27FC236}">
                <a16:creationId xmlns:a16="http://schemas.microsoft.com/office/drawing/2014/main" id="{839A9D9B-FDC7-E162-C4FD-EF76E52DD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6399213"/>
            <a:ext cx="1871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/>
              <a:t>ENS, 2021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14108AB3-BF11-1C72-8507-CC2F7E1D2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r>
              <a:rPr lang="et-EE" altLang="et-EE" sz="2800" b="1">
                <a:effectLst/>
                <a:cs typeface="Arial" panose="020B0604020202020204" pitchFamily="34" charset="0"/>
              </a:rPr>
              <a:t>Meesteling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89F9D-4688-787E-DF66-2596448B9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endParaRPr lang="et-EE" sz="2800" b="1" dirty="0">
              <a:effectLst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t-EE" sz="2800" b="1" dirty="0">
              <a:effectLst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t-EE" sz="2800" b="1" dirty="0"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92186B-B3A1-47B9-F5F4-3AE509E6A1DD}"/>
              </a:ext>
            </a:extLst>
          </p:cNvPr>
          <p:cNvGraphicFramePr>
            <a:graphicFrameLocks noGrp="1"/>
          </p:cNvGraphicFramePr>
          <p:nvPr/>
        </p:nvGraphicFramePr>
        <p:xfrm>
          <a:off x="930275" y="1976438"/>
          <a:ext cx="72834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4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4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t-E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b="1" dirty="0"/>
                        <a:t>ITKH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t-E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b="1" dirty="0"/>
                        <a:t>TÜK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t-E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b="1" dirty="0"/>
                        <a:t>PERH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b="1" dirty="0">
                          <a:solidFill>
                            <a:schemeClr val="tx1"/>
                          </a:solidFill>
                        </a:rPr>
                        <a:t>KOKKU</a:t>
                      </a:r>
                    </a:p>
                  </a:txBody>
                  <a:tcPr marL="91444" marR="9144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1444" marR="9144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44" marR="9144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1444" marR="9144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1444" marR="9144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1444" marR="9144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1444" marR="91444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038" name="TextBox 3">
            <a:extLst>
              <a:ext uri="{FF2B5EF4-FFF2-40B4-BE49-F238E27FC236}">
                <a16:creationId xmlns:a16="http://schemas.microsoft.com/office/drawing/2014/main" id="{599247AD-555D-23B8-AC98-6F1C26FA7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5805488"/>
            <a:ext cx="1441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/>
              <a:t>EUS, 2021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E8AFAA2-DAF6-0476-2582-D0258B7F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>
              <a:defRPr/>
            </a:pPr>
            <a:r>
              <a:rPr lang="et-EE" altLang="et-EE" sz="2400" b="1"/>
              <a:t>Laparoskoopilised operatsioonid uroloogias</a:t>
            </a:r>
          </a:p>
        </p:txBody>
      </p:sp>
      <p:graphicFrame>
        <p:nvGraphicFramePr>
          <p:cNvPr id="43011" name="Content Placeholder 3">
            <a:extLst>
              <a:ext uri="{FF2B5EF4-FFF2-40B4-BE49-F238E27FC236}">
                <a16:creationId xmlns:a16="http://schemas.microsoft.com/office/drawing/2014/main" id="{FB478DA8-7DB3-083D-5F88-C2F3952D07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6575" y="990600"/>
          <a:ext cx="7937500" cy="528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26400" imgH="5359400" progId="Excel.Chart.8">
                  <p:embed/>
                </p:oleObj>
              </mc:Choice>
              <mc:Fallback>
                <p:oleObj name="Chart" r:id="rId2" imgW="8026400" imgH="5359400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990600"/>
                        <a:ext cx="7937500" cy="528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Box 4">
            <a:extLst>
              <a:ext uri="{FF2B5EF4-FFF2-40B4-BE49-F238E27FC236}">
                <a16:creationId xmlns:a16="http://schemas.microsoft.com/office/drawing/2014/main" id="{5A5C022C-5E1E-B9AC-CB83-2B827C932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6237288"/>
            <a:ext cx="1944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/>
              <a:t>EUS, 2021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B4B84-C46D-5FF8-06E2-BB6DDFDA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t-EE" sz="2400" b="1" dirty="0">
                <a:cs typeface="Arial" panose="020B0604020202020204" pitchFamily="34" charset="0"/>
              </a:rPr>
              <a:t>Uroloogia residentuur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884746-703D-B424-B1E8-1CCD96A060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2420938"/>
          <a:ext cx="8828087" cy="140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89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3796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043">
                <a:tc>
                  <a:txBody>
                    <a:bodyPr/>
                    <a:lstStyle/>
                    <a:p>
                      <a:r>
                        <a:rPr lang="et-EE" sz="1200" dirty="0"/>
                        <a:t>96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97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98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99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00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01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02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03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04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05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06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07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08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09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10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11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12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13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14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15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200" dirty="0"/>
                        <a:t>16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t-E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44" marB="456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719">
                <a:tc>
                  <a:txBody>
                    <a:bodyPr/>
                    <a:lstStyle/>
                    <a:p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endParaRPr lang="et-E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endParaRPr lang="et-EE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t-EE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endParaRPr lang="et-EE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t-EE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endParaRPr lang="et-EE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t-EE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</a:t>
                      </a:r>
                    </a:p>
                  </a:txBody>
                  <a:tcPr marL="91444" marR="91444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t-EE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t-EE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t-EE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t-EE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¤</a:t>
                      </a:r>
                    </a:p>
                  </a:txBody>
                  <a:tcPr marL="91444" marR="91444" marT="45644" marB="456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53AD69-F5C9-4C3E-5D13-F3777B83C024}"/>
              </a:ext>
            </a:extLst>
          </p:cNvPr>
          <p:cNvSpPr txBox="1"/>
          <p:nvPr/>
        </p:nvSpPr>
        <p:spPr>
          <a:xfrm>
            <a:off x="755650" y="4221163"/>
            <a:ext cx="8208963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t-EE" dirty="0">
                <a:cs typeface="Arial" panose="020B0604020202020204" pitchFamily="34" charset="0"/>
              </a:rPr>
              <a:t>* </a:t>
            </a:r>
            <a:r>
              <a:rPr lang="et-EE" b="1" dirty="0" err="1">
                <a:cs typeface="Arial" panose="020B0604020202020204" pitchFamily="34" charset="0"/>
              </a:rPr>
              <a:t>uroloog-androloog</a:t>
            </a:r>
            <a:endParaRPr lang="et-EE" b="1" dirty="0"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endParaRPr lang="et-EE" dirty="0"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endParaRPr lang="et-EE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t-EE" b="1" dirty="0">
                <a:cs typeface="Arial" panose="020B0604020202020204" pitchFamily="34" charset="0"/>
              </a:rPr>
              <a:t>Urolooge 	</a:t>
            </a:r>
            <a:r>
              <a:rPr lang="sv-SE" b="1" dirty="0">
                <a:cs typeface="Arial" panose="020B0604020202020204" pitchFamily="34" charset="0"/>
              </a:rPr>
              <a:t>48</a:t>
            </a:r>
            <a:endParaRPr lang="et-EE" b="1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t-EE" b="1" dirty="0">
                <a:cs typeface="Arial" panose="020B0604020202020204" pitchFamily="34" charset="0"/>
              </a:rPr>
              <a:t>Androlooge 	</a:t>
            </a:r>
            <a:r>
              <a:rPr lang="sv-SE" b="1" dirty="0">
                <a:cs typeface="Arial" panose="020B0604020202020204" pitchFamily="34" charset="0"/>
              </a:rPr>
              <a:t>8</a:t>
            </a:r>
            <a:br>
              <a:rPr lang="sv-SE" b="1" dirty="0">
                <a:cs typeface="Arial" panose="020B0604020202020204" pitchFamily="34" charset="0"/>
              </a:rPr>
            </a:br>
            <a:r>
              <a:rPr lang="sv-SE" b="1" dirty="0">
                <a:cs typeface="Arial" panose="020B0604020202020204" pitchFamily="34" charset="0"/>
              </a:rPr>
              <a:t>Residente           4</a:t>
            </a:r>
            <a:endParaRPr lang="et-EE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9D31D-67F2-1CB3-8E80-DA6F3181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pPr>
              <a:defRPr/>
            </a:pPr>
            <a:r>
              <a:rPr lang="et-EE" sz="2000" b="1" dirty="0" err="1">
                <a:latin typeface="+mn-lt"/>
              </a:rPr>
              <a:t>Laparoskoopilised</a:t>
            </a:r>
            <a:r>
              <a:rPr lang="et-EE" sz="2000" b="1" dirty="0">
                <a:latin typeface="+mn-lt"/>
              </a:rPr>
              <a:t> operatsioonid uroloogias 2020</a:t>
            </a:r>
            <a:endParaRPr lang="et-EE" sz="2000" dirty="0"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D001E0-BEDF-5668-77B1-6F28C4AB31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0825" y="738188"/>
          <a:ext cx="8713788" cy="5643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36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36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36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724">
                <a:tc>
                  <a:txBody>
                    <a:bodyPr/>
                    <a:lstStyle/>
                    <a:p>
                      <a:endParaRPr lang="et-EE" sz="1800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>
                          <a:latin typeface="+mn-lt"/>
                        </a:rPr>
                        <a:t>PERH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>
                          <a:latin typeface="+mn-lt"/>
                        </a:rPr>
                        <a:t>ITKH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>
                          <a:latin typeface="+mn-lt"/>
                        </a:rPr>
                        <a:t>LTKH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>
                          <a:latin typeface="+mn-lt"/>
                        </a:rPr>
                        <a:t>TÜK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>
                          <a:latin typeface="+mn-lt"/>
                        </a:rPr>
                        <a:t>Paide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dirty="0" err="1">
                          <a:latin typeface="+mn-lt"/>
                        </a:rPr>
                        <a:t>Rakv</a:t>
                      </a:r>
                      <a:endParaRPr lang="et-EE" sz="1800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KOKKU</a:t>
                      </a: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4">
                <a:tc>
                  <a:txBody>
                    <a:bodyPr/>
                    <a:lstStyle/>
                    <a:p>
                      <a:r>
                        <a:rPr lang="et-EE" sz="1600" b="1" dirty="0" err="1">
                          <a:latin typeface="+mn-lt"/>
                        </a:rPr>
                        <a:t>Lap</a:t>
                      </a:r>
                      <a:r>
                        <a:rPr lang="et-EE" sz="1600" b="1" dirty="0">
                          <a:latin typeface="+mn-lt"/>
                        </a:rPr>
                        <a:t> </a:t>
                      </a:r>
                      <a:r>
                        <a:rPr lang="et-EE" sz="1600" b="1" dirty="0" err="1">
                          <a:latin typeface="+mn-lt"/>
                        </a:rPr>
                        <a:t>nefrektoomia</a:t>
                      </a:r>
                      <a:endParaRPr lang="et-EE" sz="16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31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10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9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18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68</a:t>
                      </a: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4">
                <a:tc>
                  <a:txBody>
                    <a:bodyPr/>
                    <a:lstStyle/>
                    <a:p>
                      <a:r>
                        <a:rPr lang="et-EE" sz="1600" b="1" dirty="0" err="1">
                          <a:latin typeface="+mn-lt"/>
                        </a:rPr>
                        <a:t>Lap</a:t>
                      </a:r>
                      <a:r>
                        <a:rPr lang="et-EE" sz="1600" b="1" dirty="0">
                          <a:latin typeface="+mn-lt"/>
                        </a:rPr>
                        <a:t> </a:t>
                      </a:r>
                      <a:r>
                        <a:rPr lang="et-EE" sz="1600" b="1" dirty="0" err="1">
                          <a:latin typeface="+mn-lt"/>
                        </a:rPr>
                        <a:t>nefro-ureeterekt</a:t>
                      </a:r>
                      <a:endParaRPr lang="et-EE" sz="16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5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3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3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5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16</a:t>
                      </a: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263">
                <a:tc>
                  <a:txBody>
                    <a:bodyPr/>
                    <a:lstStyle/>
                    <a:p>
                      <a:r>
                        <a:rPr lang="et-EE" sz="1600" b="1" dirty="0" err="1">
                          <a:latin typeface="+mn-lt"/>
                        </a:rPr>
                        <a:t>Lap</a:t>
                      </a:r>
                      <a:r>
                        <a:rPr lang="et-EE" sz="1600" b="1" dirty="0">
                          <a:latin typeface="+mn-lt"/>
                        </a:rPr>
                        <a:t> </a:t>
                      </a:r>
                      <a:r>
                        <a:rPr lang="et-EE" sz="1600" b="1" dirty="0" err="1">
                          <a:latin typeface="+mn-lt"/>
                        </a:rPr>
                        <a:t>neeruresekts</a:t>
                      </a:r>
                      <a:endParaRPr lang="et-EE" sz="16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16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15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14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29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74</a:t>
                      </a: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263">
                <a:tc>
                  <a:txBody>
                    <a:bodyPr/>
                    <a:lstStyle/>
                    <a:p>
                      <a:r>
                        <a:rPr lang="et-EE" sz="1600" b="1" dirty="0" err="1">
                          <a:latin typeface="+mn-lt"/>
                        </a:rPr>
                        <a:t>Lap</a:t>
                      </a:r>
                      <a:r>
                        <a:rPr lang="et-EE" sz="1600" b="1" dirty="0">
                          <a:latin typeface="+mn-lt"/>
                        </a:rPr>
                        <a:t> </a:t>
                      </a:r>
                      <a:r>
                        <a:rPr lang="et-EE" sz="1600" b="1" dirty="0" err="1">
                          <a:latin typeface="+mn-lt"/>
                        </a:rPr>
                        <a:t>adrenalekt</a:t>
                      </a:r>
                      <a:endParaRPr lang="et-EE" sz="16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7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5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3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2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17</a:t>
                      </a: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4">
                <a:tc>
                  <a:txBody>
                    <a:bodyPr/>
                    <a:lstStyle/>
                    <a:p>
                      <a:r>
                        <a:rPr lang="et-EE" sz="1600" b="1" dirty="0" err="1">
                          <a:latin typeface="+mn-lt"/>
                        </a:rPr>
                        <a:t>Lap</a:t>
                      </a:r>
                      <a:r>
                        <a:rPr lang="et-EE" sz="1600" b="1" dirty="0">
                          <a:latin typeface="+mn-lt"/>
                        </a:rPr>
                        <a:t> </a:t>
                      </a:r>
                      <a:r>
                        <a:rPr lang="et-EE" sz="1600" b="1" dirty="0" err="1">
                          <a:latin typeface="+mn-lt"/>
                        </a:rPr>
                        <a:t>püeloplastika</a:t>
                      </a:r>
                      <a:endParaRPr lang="et-EE" sz="16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4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13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8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8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33</a:t>
                      </a: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263">
                <a:tc>
                  <a:txBody>
                    <a:bodyPr/>
                    <a:lstStyle/>
                    <a:p>
                      <a:r>
                        <a:rPr lang="et-EE" sz="1600" b="1" dirty="0" err="1">
                          <a:latin typeface="+mn-lt"/>
                        </a:rPr>
                        <a:t>Lap</a:t>
                      </a:r>
                      <a:r>
                        <a:rPr lang="et-EE" sz="1600" b="1" dirty="0">
                          <a:latin typeface="+mn-lt"/>
                        </a:rPr>
                        <a:t> neerutsüsti </a:t>
                      </a:r>
                      <a:r>
                        <a:rPr lang="et-EE" sz="1600" b="1" dirty="0" err="1">
                          <a:latin typeface="+mn-lt"/>
                        </a:rPr>
                        <a:t>resektsioon</a:t>
                      </a:r>
                      <a:endParaRPr lang="et-EE" sz="16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1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1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1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3</a:t>
                      </a: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4">
                <a:tc>
                  <a:txBody>
                    <a:bodyPr/>
                    <a:lstStyle/>
                    <a:p>
                      <a:r>
                        <a:rPr lang="et-EE" sz="1600" b="1" dirty="0" err="1">
                          <a:latin typeface="+mn-lt"/>
                        </a:rPr>
                        <a:t>Lap</a:t>
                      </a:r>
                      <a:r>
                        <a:rPr lang="et-EE" sz="1600" b="1" dirty="0">
                          <a:latin typeface="+mn-lt"/>
                        </a:rPr>
                        <a:t> </a:t>
                      </a:r>
                      <a:r>
                        <a:rPr lang="et-EE" sz="1600" b="1" dirty="0" err="1">
                          <a:latin typeface="+mn-lt"/>
                        </a:rPr>
                        <a:t>nefropeksia</a:t>
                      </a:r>
                      <a:endParaRPr lang="et-EE" sz="16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1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1</a:t>
                      </a: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389">
                <a:tc>
                  <a:txBody>
                    <a:bodyPr/>
                    <a:lstStyle/>
                    <a:p>
                      <a:r>
                        <a:rPr lang="et-EE" sz="1600" b="1" dirty="0" err="1">
                          <a:latin typeface="+mn-lt"/>
                        </a:rPr>
                        <a:t>Lap</a:t>
                      </a:r>
                      <a:r>
                        <a:rPr lang="et-EE" sz="1600" b="1" dirty="0">
                          <a:latin typeface="+mn-lt"/>
                        </a:rPr>
                        <a:t> </a:t>
                      </a:r>
                      <a:r>
                        <a:rPr lang="et-EE" sz="1600" b="1" dirty="0" err="1">
                          <a:latin typeface="+mn-lt"/>
                        </a:rPr>
                        <a:t>varikotseele</a:t>
                      </a:r>
                      <a:r>
                        <a:rPr lang="et-EE" sz="1600" b="1" dirty="0">
                          <a:latin typeface="+mn-lt"/>
                        </a:rPr>
                        <a:t> op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5263">
                <a:tc>
                  <a:txBody>
                    <a:bodyPr/>
                    <a:lstStyle/>
                    <a:p>
                      <a:r>
                        <a:rPr lang="et-EE" sz="1600" b="1" dirty="0" err="1">
                          <a:latin typeface="+mn-lt"/>
                        </a:rPr>
                        <a:t>Lap</a:t>
                      </a:r>
                      <a:r>
                        <a:rPr lang="et-EE" sz="1600" b="1" dirty="0">
                          <a:latin typeface="+mn-lt"/>
                        </a:rPr>
                        <a:t> </a:t>
                      </a:r>
                      <a:r>
                        <a:rPr lang="et-EE" sz="1600" b="1" dirty="0" err="1">
                          <a:latin typeface="+mn-lt"/>
                        </a:rPr>
                        <a:t>prostatektoomia</a:t>
                      </a:r>
                      <a:endParaRPr lang="et-EE" sz="1600" b="1" dirty="0">
                        <a:latin typeface="+mn-lt"/>
                      </a:endParaRPr>
                    </a:p>
                  </a:txBody>
                  <a:tcPr marL="91424" marR="91424" marT="45702" marB="4570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71</a:t>
                      </a:r>
                    </a:p>
                  </a:txBody>
                  <a:tcPr marL="91424" marR="91424" marT="45702" marB="4570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96</a:t>
                      </a:r>
                    </a:p>
                  </a:txBody>
                  <a:tcPr marL="91424" marR="91424" marT="45702" marB="4570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83</a:t>
                      </a:r>
                    </a:p>
                  </a:txBody>
                  <a:tcPr marL="91424" marR="91424" marT="45702" marB="4570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138</a:t>
                      </a:r>
                    </a:p>
                  </a:txBody>
                  <a:tcPr marL="91424" marR="91424" marT="45702" marB="4570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388</a:t>
                      </a:r>
                    </a:p>
                  </a:txBody>
                  <a:tcPr marL="91424" marR="91424" marT="45702" marB="45702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389">
                <a:tc>
                  <a:txBody>
                    <a:bodyPr/>
                    <a:lstStyle/>
                    <a:p>
                      <a:r>
                        <a:rPr lang="et-EE" sz="1600" b="1" dirty="0" err="1">
                          <a:latin typeface="+mn-lt"/>
                        </a:rPr>
                        <a:t>Lap</a:t>
                      </a:r>
                      <a:r>
                        <a:rPr lang="et-EE" sz="1600" b="1" dirty="0">
                          <a:latin typeface="+mn-lt"/>
                        </a:rPr>
                        <a:t> </a:t>
                      </a:r>
                      <a:r>
                        <a:rPr lang="et-EE" sz="1600" b="1" dirty="0" err="1">
                          <a:latin typeface="+mn-lt"/>
                        </a:rPr>
                        <a:t>tsüstektoomia</a:t>
                      </a:r>
                      <a:endParaRPr lang="et-EE" sz="16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3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3</a:t>
                      </a: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389">
                <a:tc>
                  <a:txBody>
                    <a:bodyPr/>
                    <a:lstStyle/>
                    <a:p>
                      <a:r>
                        <a:rPr lang="et-EE" sz="1600" b="1" dirty="0" err="1">
                          <a:latin typeface="+mn-lt"/>
                        </a:rPr>
                        <a:t>Lap</a:t>
                      </a:r>
                      <a:r>
                        <a:rPr lang="et-EE" sz="1600" b="1" dirty="0">
                          <a:latin typeface="+mn-lt"/>
                        </a:rPr>
                        <a:t> muud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8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29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79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20</a:t>
                      </a: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et-EE" sz="1800" b="1" dirty="0">
                        <a:latin typeface="+mn-lt"/>
                      </a:endParaRPr>
                    </a:p>
                  </a:txBody>
                  <a:tcPr marL="91424" marR="9142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latin typeface="+mn-lt"/>
                        </a:rPr>
                        <a:t>136</a:t>
                      </a: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24">
                <a:tc>
                  <a:txBody>
                    <a:bodyPr/>
                    <a:lstStyle/>
                    <a:p>
                      <a:r>
                        <a:rPr lang="et-EE" sz="1600" b="1" dirty="0">
                          <a:solidFill>
                            <a:srgbClr val="7030A0"/>
                          </a:solidFill>
                          <a:latin typeface="+mn-lt"/>
                        </a:rPr>
                        <a:t>KOKKU:</a:t>
                      </a:r>
                    </a:p>
                  </a:txBody>
                  <a:tcPr marL="91424" marR="91424" marT="45702" marB="4570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solidFill>
                            <a:srgbClr val="7030A0"/>
                          </a:solidFill>
                          <a:latin typeface="+mn-lt"/>
                        </a:rPr>
                        <a:t>142</a:t>
                      </a:r>
                    </a:p>
                  </a:txBody>
                  <a:tcPr marL="91424" marR="91424" marT="45702" marB="4570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solidFill>
                            <a:srgbClr val="7030A0"/>
                          </a:solidFill>
                          <a:latin typeface="+mn-lt"/>
                        </a:rPr>
                        <a:t>172</a:t>
                      </a:r>
                    </a:p>
                  </a:txBody>
                  <a:tcPr marL="91424" marR="91424" marT="45702" marB="4570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solidFill>
                            <a:srgbClr val="7030A0"/>
                          </a:solidFill>
                          <a:latin typeface="+mn-lt"/>
                        </a:rPr>
                        <a:t>207</a:t>
                      </a:r>
                    </a:p>
                  </a:txBody>
                  <a:tcPr marL="91424" marR="91424" marT="45702" marB="4570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solidFill>
                            <a:srgbClr val="7030A0"/>
                          </a:solidFill>
                          <a:latin typeface="+mn-lt"/>
                        </a:rPr>
                        <a:t>222</a:t>
                      </a:r>
                    </a:p>
                  </a:txBody>
                  <a:tcPr marL="91424" marR="91424" marT="45702" marB="4570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solidFill>
                            <a:srgbClr val="7030A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1424" marR="91424" marT="45702" marB="4570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solidFill>
                            <a:srgbClr val="7030A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1424" marR="91424" marT="45702" marB="4570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1" dirty="0">
                          <a:solidFill>
                            <a:srgbClr val="7030A0"/>
                          </a:solidFill>
                          <a:latin typeface="+mn-lt"/>
                        </a:rPr>
                        <a:t>748</a:t>
                      </a:r>
                    </a:p>
                  </a:txBody>
                  <a:tcPr marL="91424" marR="91424" marT="45702" marB="45702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4163" name="TextBox 4">
            <a:extLst>
              <a:ext uri="{FF2B5EF4-FFF2-40B4-BE49-F238E27FC236}">
                <a16:creationId xmlns:a16="http://schemas.microsoft.com/office/drawing/2014/main" id="{861071C7-32AB-D765-502B-D40FEA8B7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6381750"/>
            <a:ext cx="151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600" b="1"/>
              <a:t>EUS, 2021</a:t>
            </a:r>
          </a:p>
        </p:txBody>
      </p:sp>
      <p:sp>
        <p:nvSpPr>
          <p:cNvPr id="44164" name="TextBox 5">
            <a:extLst>
              <a:ext uri="{FF2B5EF4-FFF2-40B4-BE49-F238E27FC236}">
                <a16:creationId xmlns:a16="http://schemas.microsoft.com/office/drawing/2014/main" id="{E8CDE1C4-7E66-0D46-0A26-CCF17599A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513" y="4941888"/>
            <a:ext cx="790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600" b="1">
                <a:solidFill>
                  <a:srgbClr val="FF0000"/>
                </a:solidFill>
              </a:rPr>
              <a:t>52%</a:t>
            </a: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A420D-5E3B-430F-52AA-873C096D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sz="2800" b="1" dirty="0"/>
              <a:t>Laparoskoopilised operatsioonid uroloogias 2021</a:t>
            </a:r>
            <a:endParaRPr lang="en-US" sz="2800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4192BE-6848-2D0A-102A-B631417A28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288" y="1700213"/>
          <a:ext cx="8315325" cy="4537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4815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Lap.Nx</a:t>
                      </a:r>
                      <a:endParaRPr lang="en-US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Lap.NSS</a:t>
                      </a:r>
                      <a:endParaRPr lang="en-US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Lap.Adrenal.</a:t>
                      </a:r>
                      <a:endParaRPr lang="en-US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Lap.Püelopl.</a:t>
                      </a:r>
                      <a:endParaRPr lang="en-US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Lap.RP</a:t>
                      </a:r>
                      <a:endParaRPr lang="en-US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Lap.Cx</a:t>
                      </a:r>
                      <a:endParaRPr lang="en-US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Muud</a:t>
                      </a:r>
                      <a:endParaRPr lang="en-US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Kokku</a:t>
                      </a:r>
                      <a:endParaRPr lang="en-US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4" marR="91444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154">
                <a:tc>
                  <a:txBody>
                    <a:bodyPr/>
                    <a:lstStyle/>
                    <a:p>
                      <a:r>
                        <a:rPr lang="sv-SE" sz="1600" dirty="0"/>
                        <a:t>PERH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16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14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7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4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67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108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154">
                <a:tc>
                  <a:txBody>
                    <a:bodyPr/>
                    <a:lstStyle/>
                    <a:p>
                      <a:r>
                        <a:rPr lang="sv-SE" sz="1600" dirty="0"/>
                        <a:t>ITK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8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34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12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12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103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49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218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154">
                <a:tc>
                  <a:txBody>
                    <a:bodyPr/>
                    <a:lstStyle/>
                    <a:p>
                      <a:r>
                        <a:rPr lang="sv-SE" sz="1600" dirty="0"/>
                        <a:t>TÜK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31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53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2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2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126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5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219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154">
                <a:tc>
                  <a:txBody>
                    <a:bodyPr/>
                    <a:lstStyle/>
                    <a:p>
                      <a:r>
                        <a:rPr lang="sv-SE" sz="1600" dirty="0"/>
                        <a:t>LTK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15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22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3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2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68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4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83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197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154">
                <a:tc>
                  <a:txBody>
                    <a:bodyPr/>
                    <a:lstStyle/>
                    <a:p>
                      <a:r>
                        <a:rPr lang="sv-SE" sz="1600" dirty="0"/>
                        <a:t>Mujal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3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3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154">
                <a:tc>
                  <a:txBody>
                    <a:bodyPr/>
                    <a:lstStyle/>
                    <a:p>
                      <a:r>
                        <a:rPr lang="sv-SE" sz="1600" dirty="0"/>
                        <a:t>Kokku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70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123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24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20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364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140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745</a:t>
                      </a:r>
                      <a:endParaRPr lang="en-US" sz="1600" dirty="0"/>
                    </a:p>
                  </a:txBody>
                  <a:tcPr marL="91444" marR="91444"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11E44CB5-E79E-0A08-D875-C4947E125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9088" y="260350"/>
            <a:ext cx="8505825" cy="1143000"/>
          </a:xfrm>
        </p:spPr>
        <p:txBody>
          <a:bodyPr/>
          <a:lstStyle/>
          <a:p>
            <a:r>
              <a:rPr lang="et-EE" altLang="et-EE" sz="2000" b="1">
                <a:effectLst/>
                <a:cs typeface="Arial" panose="020B0604020202020204" pitchFamily="34" charset="0"/>
              </a:rPr>
              <a:t>Laparoskoopia osakaal prostatektoomiatest 2012 - 202</a:t>
            </a:r>
            <a:r>
              <a:rPr lang="sv-SE" altLang="et-EE" sz="2000" b="1">
                <a:effectLst/>
                <a:cs typeface="Arial" panose="020B0604020202020204" pitchFamily="34" charset="0"/>
              </a:rPr>
              <a:t>1</a:t>
            </a:r>
            <a:endParaRPr lang="et-EE" altLang="et-EE" sz="2000" b="1"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46083" name="Content Placeholder 7">
            <a:extLst>
              <a:ext uri="{FF2B5EF4-FFF2-40B4-BE49-F238E27FC236}">
                <a16:creationId xmlns:a16="http://schemas.microsoft.com/office/drawing/2014/main" id="{C3C0202A-C26E-6A5F-7139-0197B00322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3700" y="1268413"/>
          <a:ext cx="8396288" cy="514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851900" imgH="5422900" progId="Excel.Chart.8">
                  <p:embed/>
                </p:oleObj>
              </mc:Choice>
              <mc:Fallback>
                <p:oleObj name="Chart" r:id="rId3" imgW="8851900" imgH="5422900" progId="Excel.Chart.8">
                  <p:embed/>
                  <p:pic>
                    <p:nvPicPr>
                      <p:cNvPr id="0" name="Content Placeholder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268413"/>
                        <a:ext cx="8396288" cy="514191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5F7FF"/>
                          </a:gs>
                          <a:gs pos="74001">
                            <a:srgbClr val="A3BAFF"/>
                          </a:gs>
                          <a:gs pos="83000">
                            <a:srgbClr val="A3BAFF"/>
                          </a:gs>
                          <a:gs pos="100000">
                            <a:srgbClr val="C2D1FF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E196-530C-829D-3FEE-0B9B24250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>
              <a:defRPr/>
            </a:pPr>
            <a:r>
              <a:rPr lang="et-EE" sz="2400" b="1" dirty="0">
                <a:effectLst/>
                <a:cs typeface="Arial" pitchFamily="34" charset="0"/>
              </a:rPr>
              <a:t>Ambulatoorne tegevus</a:t>
            </a:r>
            <a:endParaRPr lang="et-EE" sz="2400" dirty="0">
              <a:cs typeface="Arial" pitchFamily="34" charset="0"/>
            </a:endParaRPr>
          </a:p>
        </p:txBody>
      </p:sp>
      <p:graphicFrame>
        <p:nvGraphicFramePr>
          <p:cNvPr id="47107" name="Content Placeholder 3" descr="Denim">
            <a:extLst>
              <a:ext uri="{FF2B5EF4-FFF2-40B4-BE49-F238E27FC236}">
                <a16:creationId xmlns:a16="http://schemas.microsoft.com/office/drawing/2014/main" id="{039FA41B-6586-9B52-51E6-530F91E8A6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1175" y="1052513"/>
          <a:ext cx="8386763" cy="492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975600" imgH="4686300" progId="Excel.Chart.8">
                  <p:embed/>
                </p:oleObj>
              </mc:Choice>
              <mc:Fallback>
                <p:oleObj name="Chart" r:id="rId2" imgW="7975600" imgH="4686300" progId="Excel.Chart.8">
                  <p:embed/>
                  <p:pic>
                    <p:nvPicPr>
                      <p:cNvPr id="0" name="Content Placeholder 3" descr="Denim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1052513"/>
                        <a:ext cx="8386763" cy="4926012"/>
                      </a:xfrm>
                      <a:prstGeom prst="rect">
                        <a:avLst/>
                      </a:prstGeom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TextBox 4">
            <a:extLst>
              <a:ext uri="{FF2B5EF4-FFF2-40B4-BE49-F238E27FC236}">
                <a16:creationId xmlns:a16="http://schemas.microsoft.com/office/drawing/2014/main" id="{0C17476C-2544-41B7-BBE4-6B64AC5C9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6165850"/>
            <a:ext cx="1439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600" b="1"/>
              <a:t>EUS, 2021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C54D397E-DAAC-D06E-FCF8-FB1D11422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et-EE" altLang="et-EE" sz="2400" b="1">
                <a:effectLst/>
                <a:cs typeface="Arial" panose="020B0604020202020204" pitchFamily="34" charset="0"/>
              </a:rPr>
              <a:t>Õdede amb vastuvõtt</a:t>
            </a:r>
          </a:p>
        </p:txBody>
      </p:sp>
      <p:graphicFrame>
        <p:nvGraphicFramePr>
          <p:cNvPr id="48131" name="Content Placeholder 3">
            <a:extLst>
              <a:ext uri="{FF2B5EF4-FFF2-40B4-BE49-F238E27FC236}">
                <a16:creationId xmlns:a16="http://schemas.microsoft.com/office/drawing/2014/main" id="{FCF54B52-4B3B-EF98-AED6-D9518319DD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488" y="984250"/>
          <a:ext cx="7950200" cy="510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26400" imgH="5168900" progId="Excel.Chart.8">
                  <p:embed/>
                </p:oleObj>
              </mc:Choice>
              <mc:Fallback>
                <p:oleObj name="Chart" r:id="rId2" imgW="8026400" imgH="5168900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984250"/>
                        <a:ext cx="7950200" cy="510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TextBox 4">
            <a:extLst>
              <a:ext uri="{FF2B5EF4-FFF2-40B4-BE49-F238E27FC236}">
                <a16:creationId xmlns:a16="http://schemas.microsoft.com/office/drawing/2014/main" id="{C0EACD70-E5B6-1CFA-42CF-F49446EE2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6237288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/>
              <a:t>EUS, 2021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>
            <a:extLst>
              <a:ext uri="{FF2B5EF4-FFF2-40B4-BE49-F238E27FC236}">
                <a16:creationId xmlns:a16="http://schemas.microsoft.com/office/drawing/2014/main" id="{557E6A7A-FC6D-42A6-16E4-8C3C9B6FF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/>
            <a:r>
              <a:rPr lang="et-EE" altLang="et-EE" sz="2000" b="1">
                <a:effectLst/>
              </a:rPr>
              <a:t>Ambulatoorne tegevus, arstid 202</a:t>
            </a:r>
            <a:r>
              <a:rPr lang="sv-SE" altLang="et-EE" sz="2000" b="1">
                <a:effectLst/>
              </a:rPr>
              <a:t>1</a:t>
            </a:r>
            <a:r>
              <a:rPr lang="et-EE" altLang="et-EE" sz="2000" b="1">
                <a:effectLst/>
              </a:rPr>
              <a:t> </a:t>
            </a:r>
            <a:br>
              <a:rPr lang="et-EE" altLang="et-EE" sz="2000" b="1">
                <a:effectLst/>
              </a:rPr>
            </a:br>
            <a:r>
              <a:rPr lang="et-EE" altLang="et-EE" sz="2000" b="1">
                <a:effectLst/>
              </a:rPr>
              <a:t>( visiitide arv </a:t>
            </a:r>
            <a:r>
              <a:rPr lang="sv-SE" altLang="et-EE" sz="2000" b="1">
                <a:effectLst/>
              </a:rPr>
              <a:t>107958</a:t>
            </a:r>
            <a:r>
              <a:rPr lang="et-EE" altLang="et-EE" sz="2000" b="1">
                <a:effectLst/>
              </a:rPr>
              <a:t> )</a:t>
            </a:r>
          </a:p>
        </p:txBody>
      </p:sp>
      <p:graphicFrame>
        <p:nvGraphicFramePr>
          <p:cNvPr id="49155" name="Object 5">
            <a:extLst>
              <a:ext uri="{FF2B5EF4-FFF2-40B4-BE49-F238E27FC236}">
                <a16:creationId xmlns:a16="http://schemas.microsoft.com/office/drawing/2014/main" id="{65E70BBA-F91E-2DD9-3EAE-EA3864383BB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71450" y="763588"/>
          <a:ext cx="8793163" cy="571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636000" imgH="5626100" progId="MSGraph.Chart.8">
                  <p:embed followColorScheme="full"/>
                </p:oleObj>
              </mc:Choice>
              <mc:Fallback>
                <p:oleObj name="Chart" r:id="rId2" imgW="8636000" imgH="5626100" progId="MSGraph.Chart.8">
                  <p:embed followColorScheme="full"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763588"/>
                        <a:ext cx="8793163" cy="571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TextBox 4">
            <a:extLst>
              <a:ext uri="{FF2B5EF4-FFF2-40B4-BE49-F238E27FC236}">
                <a16:creationId xmlns:a16="http://schemas.microsoft.com/office/drawing/2014/main" id="{7D66706B-DDF7-AD03-FA6A-6F4A9CDAD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6381750"/>
            <a:ext cx="1655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/>
              <a:t>EUS, 202</a:t>
            </a:r>
            <a:r>
              <a:rPr lang="sv-SE" altLang="et-EE" sz="1800" b="1"/>
              <a:t>1</a:t>
            </a:r>
            <a:endParaRPr lang="et-EE" altLang="et-EE" sz="1800" b="1"/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9AA3F-2988-D528-14CF-1C4B4A2D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>
              <a:defRPr/>
            </a:pPr>
            <a:r>
              <a:rPr lang="et-EE" sz="2000" b="1" dirty="0">
                <a:effectLst/>
                <a:latin typeface="+mn-lt"/>
              </a:rPr>
              <a:t>Ambulatoorne tegevus, arstid 201</a:t>
            </a:r>
            <a:r>
              <a:rPr lang="sv-SE" sz="2000" b="1" dirty="0">
                <a:effectLst/>
                <a:latin typeface="+mn-lt"/>
              </a:rPr>
              <a:t>1</a:t>
            </a:r>
            <a:r>
              <a:rPr lang="et-EE" sz="2000" b="1" dirty="0">
                <a:effectLst/>
                <a:latin typeface="+mn-lt"/>
              </a:rPr>
              <a:t>-202</a:t>
            </a:r>
            <a:r>
              <a:rPr lang="sv-SE" sz="2000" b="1" dirty="0">
                <a:effectLst/>
                <a:latin typeface="+mn-lt"/>
              </a:rPr>
              <a:t>1</a:t>
            </a:r>
            <a:r>
              <a:rPr lang="et-EE" sz="2000" b="1" dirty="0">
                <a:effectLst/>
                <a:latin typeface="+mn-lt"/>
              </a:rPr>
              <a:t> </a:t>
            </a:r>
            <a:br>
              <a:rPr lang="et-EE" sz="2000" b="1" dirty="0">
                <a:effectLst/>
                <a:latin typeface="+mn-lt"/>
              </a:rPr>
            </a:br>
            <a:endParaRPr lang="et-EE" sz="2000" dirty="0">
              <a:latin typeface="+mn-lt"/>
            </a:endParaRPr>
          </a:p>
        </p:txBody>
      </p:sp>
      <p:graphicFrame>
        <p:nvGraphicFramePr>
          <p:cNvPr id="50179" name="Content Placeholder 3">
            <a:extLst>
              <a:ext uri="{FF2B5EF4-FFF2-40B4-BE49-F238E27FC236}">
                <a16:creationId xmlns:a16="http://schemas.microsoft.com/office/drawing/2014/main" id="{C782C2C7-AC41-A5A4-D867-3B9F1E332B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2750" y="1082675"/>
          <a:ext cx="7950200" cy="529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26400" imgH="5359400" progId="Excel.Chart.8">
                  <p:embed/>
                </p:oleObj>
              </mc:Choice>
              <mc:Fallback>
                <p:oleObj name="Chart" r:id="rId2" imgW="8026400" imgH="5359400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1082675"/>
                        <a:ext cx="7950200" cy="529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TextBox 4">
            <a:extLst>
              <a:ext uri="{FF2B5EF4-FFF2-40B4-BE49-F238E27FC236}">
                <a16:creationId xmlns:a16="http://schemas.microsoft.com/office/drawing/2014/main" id="{623AFD8A-B77C-E1D2-4530-3216C4D1A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6253163"/>
            <a:ext cx="1512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600" b="1"/>
              <a:t>EUS, 2021</a:t>
            </a: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73F74-BD28-49C0-EFDF-147E3B13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>
              <a:defRPr/>
            </a:pPr>
            <a:r>
              <a:rPr lang="et-EE" sz="2000" b="1" dirty="0">
                <a:effectLst/>
              </a:rPr>
              <a:t>Ambulatoorne tegevus, arstid 201</a:t>
            </a:r>
            <a:r>
              <a:rPr lang="sv-SE" sz="2000" b="1" dirty="0">
                <a:effectLst/>
              </a:rPr>
              <a:t>6</a:t>
            </a:r>
            <a:r>
              <a:rPr lang="et-EE" sz="2000" b="1" dirty="0">
                <a:effectLst/>
              </a:rPr>
              <a:t>-202</a:t>
            </a:r>
            <a:r>
              <a:rPr lang="sv-SE" sz="2000" b="1" dirty="0">
                <a:effectLst/>
              </a:rPr>
              <a:t>1</a:t>
            </a:r>
            <a:r>
              <a:rPr lang="et-EE" sz="2000" b="1" dirty="0">
                <a:effectLst/>
              </a:rPr>
              <a:t> </a:t>
            </a:r>
            <a:br>
              <a:rPr lang="et-EE" sz="2000" b="1" dirty="0">
                <a:effectLst/>
              </a:rPr>
            </a:br>
            <a:endParaRPr lang="et-EE" sz="2000" b="1" dirty="0">
              <a:effectLst/>
              <a:latin typeface="+mn-lt"/>
            </a:endParaRPr>
          </a:p>
        </p:txBody>
      </p:sp>
      <p:graphicFrame>
        <p:nvGraphicFramePr>
          <p:cNvPr id="51203" name="Content Placeholder 3">
            <a:extLst>
              <a:ext uri="{FF2B5EF4-FFF2-40B4-BE49-F238E27FC236}">
                <a16:creationId xmlns:a16="http://schemas.microsoft.com/office/drawing/2014/main" id="{1C998D4C-1BA5-1197-DEC5-EACF1DA9F1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7513" y="923925"/>
          <a:ext cx="7864475" cy="524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26400" imgH="5359400" progId="Excel.Chart.8">
                  <p:embed/>
                </p:oleObj>
              </mc:Choice>
              <mc:Fallback>
                <p:oleObj name="Chart" r:id="rId2" imgW="8026400" imgH="5359400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923925"/>
                        <a:ext cx="7864475" cy="524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TextBox 2">
            <a:extLst>
              <a:ext uri="{FF2B5EF4-FFF2-40B4-BE49-F238E27FC236}">
                <a16:creationId xmlns:a16="http://schemas.microsoft.com/office/drawing/2014/main" id="{A820A511-A1A7-6AAD-7C56-F15A73896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6308725"/>
            <a:ext cx="12969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600" b="1"/>
              <a:t>EUS, 2021</a:t>
            </a: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>
            <a:extLst>
              <a:ext uri="{FF2B5EF4-FFF2-40B4-BE49-F238E27FC236}">
                <a16:creationId xmlns:a16="http://schemas.microsoft.com/office/drawing/2014/main" id="{75C3B881-DC0E-A061-BF23-5782D20DA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6237288"/>
            <a:ext cx="3744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b="1">
                <a:cs typeface="Arial" panose="020B0604020202020204" pitchFamily="34" charset="0"/>
              </a:rPr>
              <a:t>!</a:t>
            </a:r>
            <a:endParaRPr lang="et-EE" altLang="et-EE" sz="1400"/>
          </a:p>
        </p:txBody>
      </p:sp>
      <p:sp>
        <p:nvSpPr>
          <p:cNvPr id="52227" name="TextBox 2">
            <a:extLst>
              <a:ext uri="{FF2B5EF4-FFF2-40B4-BE49-F238E27FC236}">
                <a16:creationId xmlns:a16="http://schemas.microsoft.com/office/drawing/2014/main" id="{B1100969-E54F-66FF-8002-69C32DA35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7838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/>
              <a:t>DIAGNOSTIKA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14868-C0B8-AD05-7E34-1EB22C4A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t-E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E44B9-DBB3-09F3-4950-AA33D8AF68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t-EE" dirty="0"/>
          </a:p>
        </p:txBody>
      </p:sp>
      <p:pic>
        <p:nvPicPr>
          <p:cNvPr id="52230" name="Picture 5">
            <a:extLst>
              <a:ext uri="{FF2B5EF4-FFF2-40B4-BE49-F238E27FC236}">
                <a16:creationId xmlns:a16="http://schemas.microsoft.com/office/drawing/2014/main" id="{C58D7A10-486C-CB32-45D9-7295D778DAF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23963"/>
            <a:ext cx="8585200" cy="5634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>
            <a:extLst>
              <a:ext uri="{FF2B5EF4-FFF2-40B4-BE49-F238E27FC236}">
                <a16:creationId xmlns:a16="http://schemas.microsoft.com/office/drawing/2014/main" id="{E09B44E1-FDDA-A735-95EF-938C5CBEE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et-EE" altLang="et-EE" sz="2400" b="1">
                <a:effectLst/>
                <a:cs typeface="Arial" panose="020B0604020202020204" pitchFamily="34" charset="0"/>
              </a:rPr>
              <a:t>Tsüstoskoopiad, eesnäärme biopsiad</a:t>
            </a:r>
          </a:p>
        </p:txBody>
      </p:sp>
      <p:graphicFrame>
        <p:nvGraphicFramePr>
          <p:cNvPr id="53251" name="Content Placeholder 6">
            <a:extLst>
              <a:ext uri="{FF2B5EF4-FFF2-40B4-BE49-F238E27FC236}">
                <a16:creationId xmlns:a16="http://schemas.microsoft.com/office/drawing/2014/main" id="{DB1DB929-77E8-B086-2C54-9A4D2B1E25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2275" y="1209675"/>
          <a:ext cx="7886700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39100" imgH="4787900" progId="Excel.Chart.8">
                  <p:embed/>
                </p:oleObj>
              </mc:Choice>
              <mc:Fallback>
                <p:oleObj name="Chart" r:id="rId2" imgW="8039100" imgH="4787900" progId="Excel.Chart.8">
                  <p:embed/>
                  <p:pic>
                    <p:nvPicPr>
                      <p:cNvPr id="0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1209675"/>
                        <a:ext cx="7886700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TextBox 7">
            <a:extLst>
              <a:ext uri="{FF2B5EF4-FFF2-40B4-BE49-F238E27FC236}">
                <a16:creationId xmlns:a16="http://schemas.microsoft.com/office/drawing/2014/main" id="{6945EFE0-CC19-3808-2DAF-AB9E58D3D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609282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/>
              <a:t>EUS, 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BC5487C-9EE7-A9BB-D8CC-A286A359A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5062"/>
          </a:xfrm>
        </p:spPr>
        <p:txBody>
          <a:bodyPr/>
          <a:lstStyle/>
          <a:p>
            <a:pPr eaLnBrk="1" hangingPunct="1"/>
            <a:r>
              <a:rPr lang="et-EE" altLang="et-EE" sz="2800" b="1">
                <a:solidFill>
                  <a:srgbClr val="FFFF00"/>
                </a:solidFill>
                <a:effectLst/>
              </a:rPr>
              <a:t>UROLOOGILISED OPERATSIOONID EESTIS</a:t>
            </a:r>
            <a:br>
              <a:rPr lang="et-EE" altLang="et-EE" sz="2800" b="1">
                <a:solidFill>
                  <a:srgbClr val="FFFF00"/>
                </a:solidFill>
                <a:effectLst/>
              </a:rPr>
            </a:br>
            <a:r>
              <a:rPr lang="et-EE" altLang="et-EE" sz="2800" b="1">
                <a:solidFill>
                  <a:srgbClr val="FFFF00"/>
                </a:solidFill>
                <a:effectLst/>
              </a:rPr>
              <a:t>(täiskasvanud)</a:t>
            </a:r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477D6442-A1ED-8CDD-6A40-A167C4929404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42913" y="1416050"/>
          <a:ext cx="82200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229600" imgH="5194300" progId="MSGraph.Chart.8">
                  <p:embed followColorScheme="full"/>
                </p:oleObj>
              </mc:Choice>
              <mc:Fallback>
                <p:oleObj name="Chart" r:id="rId2" imgW="8229600" imgH="5194300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1416050"/>
                        <a:ext cx="82200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>
            <a:extLst>
              <a:ext uri="{FF2B5EF4-FFF2-40B4-BE49-F238E27FC236}">
                <a16:creationId xmlns:a16="http://schemas.microsoft.com/office/drawing/2014/main" id="{A761D1A0-38A0-EBE4-0CCF-DBF2B17FA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521450"/>
            <a:ext cx="2771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et-EE" sz="1600" b="1"/>
              <a:t>Andmed: </a:t>
            </a:r>
            <a:r>
              <a:rPr lang="et-EE" altLang="et-EE" sz="1600" b="1"/>
              <a:t>EUS</a:t>
            </a:r>
            <a:r>
              <a:rPr lang="sv-SE" altLang="et-EE" sz="1600" b="1"/>
              <a:t> 2021</a:t>
            </a:r>
            <a:endParaRPr lang="et-EE" altLang="et-EE" sz="1600" b="1"/>
          </a:p>
        </p:txBody>
      </p:sp>
      <p:sp>
        <p:nvSpPr>
          <p:cNvPr id="8197" name="Text Box 7">
            <a:extLst>
              <a:ext uri="{FF2B5EF4-FFF2-40B4-BE49-F238E27FC236}">
                <a16:creationId xmlns:a16="http://schemas.microsoft.com/office/drawing/2014/main" id="{F8FE4A10-B4C8-FAC2-FDA1-73C54A1CB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379788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t-EE" altLang="et-EE" sz="1400" b="1">
                <a:solidFill>
                  <a:schemeClr val="bg1"/>
                </a:solidFill>
              </a:rPr>
              <a:t>69%</a:t>
            </a:r>
          </a:p>
        </p:txBody>
      </p:sp>
      <p:sp>
        <p:nvSpPr>
          <p:cNvPr id="8198" name="Text Box 9">
            <a:extLst>
              <a:ext uri="{FF2B5EF4-FFF2-40B4-BE49-F238E27FC236}">
                <a16:creationId xmlns:a16="http://schemas.microsoft.com/office/drawing/2014/main" id="{2AB9FE8A-35AF-545E-AA20-68BD1DB10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833813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t-EE" altLang="et-EE" sz="1400" b="1">
                <a:solidFill>
                  <a:schemeClr val="bg1"/>
                </a:solidFill>
              </a:rPr>
              <a:t>52%</a:t>
            </a:r>
          </a:p>
        </p:txBody>
      </p:sp>
      <p:sp>
        <p:nvSpPr>
          <p:cNvPr id="8199" name="Text Box 10">
            <a:extLst>
              <a:ext uri="{FF2B5EF4-FFF2-40B4-BE49-F238E27FC236}">
                <a16:creationId xmlns:a16="http://schemas.microsoft.com/office/drawing/2014/main" id="{D1B2289C-D903-6482-261B-7BEAC4360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88" y="4797425"/>
            <a:ext cx="1081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t-EE" altLang="et-EE" sz="1400" b="1">
                <a:solidFill>
                  <a:schemeClr val="bg1"/>
                </a:solidFill>
              </a:rPr>
              <a:t>17%</a:t>
            </a:r>
          </a:p>
        </p:txBody>
      </p:sp>
      <p:sp>
        <p:nvSpPr>
          <p:cNvPr id="8200" name="TextBox 15">
            <a:extLst>
              <a:ext uri="{FF2B5EF4-FFF2-40B4-BE49-F238E27FC236}">
                <a16:creationId xmlns:a16="http://schemas.microsoft.com/office/drawing/2014/main" id="{24F4C365-4677-6A69-F1EE-E840B560B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803525"/>
            <a:ext cx="57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b="1">
                <a:solidFill>
                  <a:schemeClr val="bg1"/>
                </a:solidFill>
              </a:rPr>
              <a:t>81%</a:t>
            </a:r>
          </a:p>
        </p:txBody>
      </p:sp>
      <p:sp>
        <p:nvSpPr>
          <p:cNvPr id="8201" name="TextBox 16">
            <a:extLst>
              <a:ext uri="{FF2B5EF4-FFF2-40B4-BE49-F238E27FC236}">
                <a16:creationId xmlns:a16="http://schemas.microsoft.com/office/drawing/2014/main" id="{70FD5EFE-978E-9058-6A40-9475A0B79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913" y="3505200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et-EE" sz="1400" b="1">
                <a:solidFill>
                  <a:schemeClr val="bg1"/>
                </a:solidFill>
              </a:rPr>
              <a:t>60</a:t>
            </a:r>
            <a:r>
              <a:rPr lang="et-EE" altLang="et-EE" sz="1400" b="1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8202" name="TextBox 17">
            <a:extLst>
              <a:ext uri="{FF2B5EF4-FFF2-40B4-BE49-F238E27FC236}">
                <a16:creationId xmlns:a16="http://schemas.microsoft.com/office/drawing/2014/main" id="{2753B57D-18EE-ADB7-CE84-B82DBF13A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5" y="4500563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et-EE" sz="1400" b="1">
                <a:solidFill>
                  <a:schemeClr val="bg1"/>
                </a:solidFill>
              </a:rPr>
              <a:t>21</a:t>
            </a:r>
            <a:r>
              <a:rPr lang="et-EE" altLang="et-EE" sz="1400" b="1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8203" name="TextBox 1">
            <a:extLst>
              <a:ext uri="{FF2B5EF4-FFF2-40B4-BE49-F238E27FC236}">
                <a16:creationId xmlns:a16="http://schemas.microsoft.com/office/drawing/2014/main" id="{AD1FF261-8AEE-DCAF-6469-D531B56FC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138" y="2022475"/>
            <a:ext cx="96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2000" b="1">
                <a:solidFill>
                  <a:srgbClr val="FF0000"/>
                </a:solidFill>
              </a:rPr>
              <a:t>5</a:t>
            </a:r>
            <a:r>
              <a:rPr lang="sv-SE" altLang="et-EE" sz="2000" b="1">
                <a:solidFill>
                  <a:srgbClr val="FF0000"/>
                </a:solidFill>
              </a:rPr>
              <a:t>343</a:t>
            </a:r>
            <a:endParaRPr lang="et-EE" altLang="et-EE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EDF674-FA63-1D61-B043-DEFCC6B7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t-EE" sz="2000" b="1" dirty="0">
                <a:solidFill>
                  <a:schemeClr val="tx1"/>
                </a:solidFill>
                <a:cs typeface="Arial" pitchFamily="34" charset="0"/>
              </a:rPr>
              <a:t>Tsüstoskoopiad uroloogiaosakondades 2007 - 202</a:t>
            </a:r>
            <a:r>
              <a:rPr lang="sv-SE" sz="2000" b="1" dirty="0">
                <a:solidFill>
                  <a:schemeClr val="tx1"/>
                </a:solidFill>
                <a:cs typeface="Arial" pitchFamily="34" charset="0"/>
              </a:rPr>
              <a:t>1</a:t>
            </a:r>
            <a:endParaRPr lang="et-EE" sz="2000" b="1" dirty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54275" name="Content Placeholder 4">
            <a:extLst>
              <a:ext uri="{FF2B5EF4-FFF2-40B4-BE49-F238E27FC236}">
                <a16:creationId xmlns:a16="http://schemas.microsoft.com/office/drawing/2014/main" id="{F6B2EAE4-F61F-95C1-2078-7CFE29E559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6575" y="1343025"/>
          <a:ext cx="7762875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924800" imgH="4826000" progId="Excel.Chart.8">
                  <p:embed/>
                </p:oleObj>
              </mc:Choice>
              <mc:Fallback>
                <p:oleObj name="Chart" r:id="rId2" imgW="7924800" imgH="4826000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343025"/>
                        <a:ext cx="7762875" cy="472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TextBox 3">
            <a:extLst>
              <a:ext uri="{FF2B5EF4-FFF2-40B4-BE49-F238E27FC236}">
                <a16:creationId xmlns:a16="http://schemas.microsoft.com/office/drawing/2014/main" id="{EF2D852A-5C75-B5DA-522A-9FFAC1BEB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6308725"/>
            <a:ext cx="172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/>
              <a:t>EUS, 2021</a:t>
            </a:r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064D9854-7622-9D39-5A18-02A202D40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r>
              <a:rPr lang="et-EE" altLang="et-EE" sz="2000" b="1">
                <a:effectLst/>
                <a:cs typeface="Arial" panose="020B0604020202020204" pitchFamily="34" charset="0"/>
              </a:rPr>
              <a:t>Tsüstoskoopiad maakonnahaiglates, 202</a:t>
            </a:r>
            <a:r>
              <a:rPr lang="sv-SE" altLang="et-EE" sz="2000" b="1">
                <a:effectLst/>
                <a:cs typeface="Arial" panose="020B0604020202020204" pitchFamily="34" charset="0"/>
              </a:rPr>
              <a:t>1</a:t>
            </a:r>
            <a:endParaRPr lang="et-EE" altLang="et-EE" sz="2000" b="1"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55299" name="Content Placeholder 3">
            <a:extLst>
              <a:ext uri="{FF2B5EF4-FFF2-40B4-BE49-F238E27FC236}">
                <a16:creationId xmlns:a16="http://schemas.microsoft.com/office/drawing/2014/main" id="{8CB2310D-BFFC-A17D-1994-8A03664CBB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7063" y="1196975"/>
          <a:ext cx="7832725" cy="454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01000" imgH="4635500" progId="Excel.Chart.8">
                  <p:embed/>
                </p:oleObj>
              </mc:Choice>
              <mc:Fallback>
                <p:oleObj name="Chart" r:id="rId2" imgW="8001000" imgH="4635500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1196975"/>
                        <a:ext cx="7832725" cy="454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TextBox 1">
            <a:extLst>
              <a:ext uri="{FF2B5EF4-FFF2-40B4-BE49-F238E27FC236}">
                <a16:creationId xmlns:a16="http://schemas.microsoft.com/office/drawing/2014/main" id="{00E036E2-C64E-BF61-95D8-DA1CCF4D0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6381750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/>
              <a:t>EUS, 2021</a:t>
            </a:r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A5AC-4A62-B067-00F8-DF2915804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pPr>
              <a:defRPr/>
            </a:pPr>
            <a:r>
              <a:rPr lang="et-EE" sz="2000" b="1" dirty="0">
                <a:effectLst/>
                <a:cs typeface="Arial" pitchFamily="34" charset="0"/>
              </a:rPr>
              <a:t>EESNÄÄRME BIOPSIAD (1)</a:t>
            </a:r>
            <a:br>
              <a:rPr lang="et-EE" sz="2000" b="1" dirty="0">
                <a:effectLst/>
                <a:cs typeface="Arial" pitchFamily="34" charset="0"/>
              </a:rPr>
            </a:br>
            <a:r>
              <a:rPr lang="et-EE" sz="2000" b="1" dirty="0">
                <a:effectLst/>
                <a:cs typeface="Arial" pitchFamily="34" charset="0"/>
              </a:rPr>
              <a:t>(Regionaal- ja keskhaiglad)</a:t>
            </a:r>
            <a:endParaRPr lang="et-EE" sz="2000" dirty="0"/>
          </a:p>
        </p:txBody>
      </p:sp>
      <p:graphicFrame>
        <p:nvGraphicFramePr>
          <p:cNvPr id="56323" name="Content Placeholder 3">
            <a:extLst>
              <a:ext uri="{FF2B5EF4-FFF2-40B4-BE49-F238E27FC236}">
                <a16:creationId xmlns:a16="http://schemas.microsoft.com/office/drawing/2014/main" id="{6C01088A-5A7B-945D-181C-B18BC75D76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5638" y="1054100"/>
          <a:ext cx="7502525" cy="519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912100" imgH="5486400" progId="Excel.Chart.8">
                  <p:embed/>
                </p:oleObj>
              </mc:Choice>
              <mc:Fallback>
                <p:oleObj name="Chart" r:id="rId2" imgW="7912100" imgH="5486400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1054100"/>
                        <a:ext cx="7502525" cy="519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TextBox 3">
            <a:extLst>
              <a:ext uri="{FF2B5EF4-FFF2-40B4-BE49-F238E27FC236}">
                <a16:creationId xmlns:a16="http://schemas.microsoft.com/office/drawing/2014/main" id="{EDA731A7-CD36-1D29-69FE-D64F53DBE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8" y="6308725"/>
            <a:ext cx="18716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600" b="1"/>
              <a:t>EUS, 2021</a:t>
            </a:r>
          </a:p>
        </p:txBody>
      </p: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CC816817-EFFE-1879-728D-1459B1384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et-EE" altLang="et-EE" sz="2000" b="1">
                <a:effectLst/>
                <a:cs typeface="Arial" panose="020B0604020202020204" pitchFamily="34" charset="0"/>
              </a:rPr>
              <a:t>EESNÄÄRME BIOPSIAD 2010 - 202</a:t>
            </a:r>
            <a:r>
              <a:rPr lang="sv-SE" altLang="et-EE" sz="2000" b="1">
                <a:effectLst/>
                <a:cs typeface="Arial" panose="020B0604020202020204" pitchFamily="34" charset="0"/>
              </a:rPr>
              <a:t>1</a:t>
            </a:r>
            <a:r>
              <a:rPr lang="et-EE" altLang="et-EE" sz="2000" b="1">
                <a:effectLst/>
                <a:cs typeface="Arial" panose="020B0604020202020204" pitchFamily="34" charset="0"/>
              </a:rPr>
              <a:t>  (2)</a:t>
            </a:r>
            <a:br>
              <a:rPr lang="et-EE" altLang="et-EE" sz="2000" b="1">
                <a:effectLst/>
                <a:cs typeface="Arial" panose="020B0604020202020204" pitchFamily="34" charset="0"/>
              </a:rPr>
            </a:br>
            <a:endParaRPr lang="et-EE" altLang="et-EE" sz="2000" b="1"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57347" name="Content Placeholder 4">
            <a:extLst>
              <a:ext uri="{FF2B5EF4-FFF2-40B4-BE49-F238E27FC236}">
                <a16:creationId xmlns:a16="http://schemas.microsoft.com/office/drawing/2014/main" id="{1C33F257-19D5-24D9-FC77-168EE45F34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0538" y="763588"/>
          <a:ext cx="8285162" cy="520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826500" imgH="5549900" progId="Excel.Chart.8">
                  <p:embed/>
                </p:oleObj>
              </mc:Choice>
              <mc:Fallback>
                <p:oleObj name="Chart" r:id="rId2" imgW="8826500" imgH="5549900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763588"/>
                        <a:ext cx="8285162" cy="520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TextBox 3">
            <a:extLst>
              <a:ext uri="{FF2B5EF4-FFF2-40B4-BE49-F238E27FC236}">
                <a16:creationId xmlns:a16="http://schemas.microsoft.com/office/drawing/2014/main" id="{7107979A-D42C-480B-9F8D-4D433346E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6308725"/>
            <a:ext cx="1655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600" b="1"/>
              <a:t>EUS, 2021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A48A-F1D6-0783-F708-ED756520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www.euselts.ee</a:t>
            </a:r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EF99C15B-5ED7-0E1B-C716-4AFBDEAA6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8100" y="1268413"/>
            <a:ext cx="3987800" cy="533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548D7148-B9EF-F84B-E883-84D71FCDC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et-EE" altLang="et-EE" sz="2000" b="1">
                <a:effectLst/>
                <a:cs typeface="Arial" panose="020B0604020202020204" pitchFamily="34" charset="0"/>
              </a:rPr>
              <a:t>EESNÄÄRME BIOPSIAD 2010 - 2020  (2)</a:t>
            </a:r>
            <a:br>
              <a:rPr lang="et-EE" altLang="et-EE" sz="2000" b="1">
                <a:effectLst/>
                <a:cs typeface="Arial" panose="020B0604020202020204" pitchFamily="34" charset="0"/>
              </a:rPr>
            </a:br>
            <a:endParaRPr lang="et-EE" altLang="et-EE" sz="2000" b="1"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59395" name="Content Placeholder 4">
            <a:extLst>
              <a:ext uri="{FF2B5EF4-FFF2-40B4-BE49-F238E27FC236}">
                <a16:creationId xmlns:a16="http://schemas.microsoft.com/office/drawing/2014/main" id="{F463C7DD-2326-C403-B88E-B616F7D69E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5138" y="766763"/>
          <a:ext cx="8056562" cy="514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597900" imgH="5486400" progId="Excel.Chart.8">
                  <p:embed/>
                </p:oleObj>
              </mc:Choice>
              <mc:Fallback>
                <p:oleObj name="Chart" r:id="rId2" imgW="8597900" imgH="5486400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766763"/>
                        <a:ext cx="8056562" cy="514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TextBox 3">
            <a:extLst>
              <a:ext uri="{FF2B5EF4-FFF2-40B4-BE49-F238E27FC236}">
                <a16:creationId xmlns:a16="http://schemas.microsoft.com/office/drawing/2014/main" id="{15A285C6-6AAE-7F88-46BF-A619736D8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6308725"/>
            <a:ext cx="1655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600" b="1"/>
              <a:t>EUS, 2021</a:t>
            </a:r>
          </a:p>
        </p:txBody>
      </p:sp>
      <p:pic>
        <p:nvPicPr>
          <p:cNvPr id="59397" name="Picture 4">
            <a:extLst>
              <a:ext uri="{FF2B5EF4-FFF2-40B4-BE49-F238E27FC236}">
                <a16:creationId xmlns:a16="http://schemas.microsoft.com/office/drawing/2014/main" id="{65BF7A65-565D-FA3D-D7A1-98FC32AE5662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2225"/>
            <a:ext cx="91694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Box 1">
            <a:extLst>
              <a:ext uri="{FF2B5EF4-FFF2-40B4-BE49-F238E27FC236}">
                <a16:creationId xmlns:a16="http://schemas.microsoft.com/office/drawing/2014/main" id="{849B84FF-FA27-6CBB-73C0-11A848987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046788"/>
            <a:ext cx="3241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2800" b="1">
                <a:solidFill>
                  <a:srgbClr val="7A0000"/>
                </a:solidFill>
                <a:hlinkClick r:id="rId8"/>
              </a:rPr>
              <a:t>www.euselts.ee</a:t>
            </a:r>
            <a:r>
              <a:rPr lang="et-EE" altLang="et-EE" sz="1800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9399" name="Picture 2">
            <a:extLst>
              <a:ext uri="{FF2B5EF4-FFF2-40B4-BE49-F238E27FC236}">
                <a16:creationId xmlns:a16="http://schemas.microsoft.com/office/drawing/2014/main" id="{137E56F0-F45B-480B-7525-AF49C0AA22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4005263"/>
            <a:ext cx="2062162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7179503-4EE7-62BA-7405-B90424AC6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143000"/>
          </a:xfrm>
        </p:spPr>
        <p:txBody>
          <a:bodyPr/>
          <a:lstStyle/>
          <a:p>
            <a:pPr>
              <a:defRPr/>
            </a:pPr>
            <a:r>
              <a:rPr lang="et-EE" altLang="et-EE" sz="2000" b="1">
                <a:cs typeface="Arial" charset="0"/>
              </a:rPr>
              <a:t>OPEREERITUTE  ARV UROLOOGIA KESKUSTES EESTIS</a:t>
            </a:r>
          </a:p>
        </p:txBody>
      </p:sp>
      <p:sp>
        <p:nvSpPr>
          <p:cNvPr id="9219" name="TextBox 4">
            <a:extLst>
              <a:ext uri="{FF2B5EF4-FFF2-40B4-BE49-F238E27FC236}">
                <a16:creationId xmlns:a16="http://schemas.microsoft.com/office/drawing/2014/main" id="{26DAF005-0BBF-7A96-0F3A-C96DCF529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025" y="6237288"/>
            <a:ext cx="172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>
                <a:cs typeface="Arial" panose="020B0604020202020204" pitchFamily="34" charset="0"/>
              </a:rPr>
              <a:t>EUS, 2021</a:t>
            </a:r>
          </a:p>
        </p:txBody>
      </p:sp>
      <p:graphicFrame>
        <p:nvGraphicFramePr>
          <p:cNvPr id="9220" name="Content Placeholder 2">
            <a:extLst>
              <a:ext uri="{FF2B5EF4-FFF2-40B4-BE49-F238E27FC236}">
                <a16:creationId xmlns:a16="http://schemas.microsoft.com/office/drawing/2014/main" id="{4283FB34-011A-8E92-8B72-F0E5824E45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1013" y="1327150"/>
          <a:ext cx="7875587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8039100" imgH="4978400" progId="Excel.Chart.8">
                  <p:embed/>
                </p:oleObj>
              </mc:Choice>
              <mc:Fallback>
                <p:oleObj name="Chart" r:id="rId5" imgW="8039100" imgH="4978400" progId="Excel.Chart.8">
                  <p:embed/>
                  <p:pic>
                    <p:nvPicPr>
                      <p:cNvPr id="0" name="Content Placeholder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1327150"/>
                        <a:ext cx="7875587" cy="486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7CDEF9C0-D2F1-3E61-5C3B-4C1399237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z="2000" b="1">
                <a:effectLst/>
                <a:cs typeface="Arial" panose="020B0604020202020204" pitchFamily="34" charset="0"/>
              </a:rPr>
              <a:t>Opereeritute arv maakonnahaiglates</a:t>
            </a:r>
          </a:p>
        </p:txBody>
      </p:sp>
      <p:graphicFrame>
        <p:nvGraphicFramePr>
          <p:cNvPr id="10243" name="Content Placeholder 3">
            <a:extLst>
              <a:ext uri="{FF2B5EF4-FFF2-40B4-BE49-F238E27FC236}">
                <a16:creationId xmlns:a16="http://schemas.microsoft.com/office/drawing/2014/main" id="{7717986D-A880-C788-43D2-0EE6B708D5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3725" y="1595438"/>
          <a:ext cx="7805738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64500" imgH="4876800" progId="Excel.Chart.8">
                  <p:embed/>
                </p:oleObj>
              </mc:Choice>
              <mc:Fallback>
                <p:oleObj name="Chart" r:id="rId2" imgW="8064500" imgH="4876800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1595438"/>
                        <a:ext cx="7805738" cy="471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Box 1">
            <a:extLst>
              <a:ext uri="{FF2B5EF4-FFF2-40B4-BE49-F238E27FC236}">
                <a16:creationId xmlns:a16="http://schemas.microsoft.com/office/drawing/2014/main" id="{1BFF5EE4-B87A-795D-EB97-1F9FFF10C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630872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b="1"/>
              <a:t>EUS,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04C5F-4621-6C5B-139B-AB28737D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t-EE" sz="2000" b="1" dirty="0">
                <a:cs typeface="Arial" panose="020B0604020202020204" pitchFamily="34" charset="0"/>
              </a:rPr>
              <a:t>UROLOOGILISTE OPERATSIOONIDE PROPORTSIOONID</a:t>
            </a:r>
          </a:p>
        </p:txBody>
      </p:sp>
      <p:graphicFrame>
        <p:nvGraphicFramePr>
          <p:cNvPr id="11267" name="Content Placeholder 4">
            <a:extLst>
              <a:ext uri="{FF2B5EF4-FFF2-40B4-BE49-F238E27FC236}">
                <a16:creationId xmlns:a16="http://schemas.microsoft.com/office/drawing/2014/main" id="{A4FAD01D-2717-9666-BA6F-19EC41C73F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4338" y="1563688"/>
          <a:ext cx="7754937" cy="472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378700" imgH="4508500" progId="Excel.Chart.8">
                  <p:embed/>
                </p:oleObj>
              </mc:Choice>
              <mc:Fallback>
                <p:oleObj name="Chart" r:id="rId2" imgW="7378700" imgH="4508500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1563688"/>
                        <a:ext cx="7754937" cy="472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Box 5">
            <a:extLst>
              <a:ext uri="{FF2B5EF4-FFF2-40B4-BE49-F238E27FC236}">
                <a16:creationId xmlns:a16="http://schemas.microsoft.com/office/drawing/2014/main" id="{D8F53AC8-4772-99FE-3777-C4812B087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6308725"/>
            <a:ext cx="1368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600" b="1"/>
              <a:t>EUS,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>
            <a:extLst>
              <a:ext uri="{FF2B5EF4-FFF2-40B4-BE49-F238E27FC236}">
                <a16:creationId xmlns:a16="http://schemas.microsoft.com/office/drawing/2014/main" id="{A0CF947F-36DE-8627-EE88-1CC629D0F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t-EE" altLang="et-EE" sz="2000" b="1" dirty="0">
                <a:latin typeface="+mn-lt"/>
                <a:cs typeface="Arial" charset="0"/>
              </a:rPr>
              <a:t>OPERATSIOONIDE ARV HAIGUSRÜHMADE KAUPA 202</a:t>
            </a:r>
            <a:r>
              <a:rPr lang="sv-SE" altLang="et-EE" sz="2000" b="1" dirty="0">
                <a:latin typeface="+mn-lt"/>
                <a:cs typeface="Arial" charset="0"/>
              </a:rPr>
              <a:t>1</a:t>
            </a:r>
            <a:r>
              <a:rPr lang="et-EE" altLang="et-EE" sz="2000" b="1" dirty="0">
                <a:latin typeface="+mn-lt"/>
                <a:cs typeface="Arial" charset="0"/>
              </a:rPr>
              <a:t>.a.</a:t>
            </a:r>
            <a:br>
              <a:rPr lang="et-EE" altLang="et-EE" sz="2000" b="1" dirty="0">
                <a:latin typeface="+mn-lt"/>
                <a:cs typeface="Arial" charset="0"/>
              </a:rPr>
            </a:br>
            <a:r>
              <a:rPr lang="et-EE" altLang="et-EE" sz="2000" b="1" dirty="0">
                <a:latin typeface="+mn-lt"/>
                <a:cs typeface="Arial" charset="0"/>
              </a:rPr>
              <a:t>(Regionaal- ja keskhaiglad)</a:t>
            </a:r>
            <a:endParaRPr lang="et-EE" altLang="et-EE" sz="2000" dirty="0">
              <a:latin typeface="+mn-lt"/>
            </a:endParaRPr>
          </a:p>
        </p:txBody>
      </p:sp>
      <p:graphicFrame>
        <p:nvGraphicFramePr>
          <p:cNvPr id="12291" name="Content Placeholder 5">
            <a:extLst>
              <a:ext uri="{FF2B5EF4-FFF2-40B4-BE49-F238E27FC236}">
                <a16:creationId xmlns:a16="http://schemas.microsoft.com/office/drawing/2014/main" id="{213A3675-8E25-8D59-88F7-6CD996134D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0063" y="1330325"/>
          <a:ext cx="7796212" cy="434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51800" imgH="4483100" progId="Excel.Chart.8">
                  <p:embed/>
                </p:oleObj>
              </mc:Choice>
              <mc:Fallback>
                <p:oleObj name="Chart" r:id="rId2" imgW="8051800" imgH="4483100" progId="Excel.Chart.8">
                  <p:embed/>
                  <p:pic>
                    <p:nvPicPr>
                      <p:cNvPr id="0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330325"/>
                        <a:ext cx="7796212" cy="434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Box 7">
            <a:extLst>
              <a:ext uri="{FF2B5EF4-FFF2-40B4-BE49-F238E27FC236}">
                <a16:creationId xmlns:a16="http://schemas.microsoft.com/office/drawing/2014/main" id="{28F56F9A-BBFA-966B-BBA3-CB20A35D2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61658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600" b="1">
                <a:cs typeface="Arial" panose="020B0604020202020204" pitchFamily="34" charset="0"/>
              </a:rPr>
              <a:t>EUS, 2021</a:t>
            </a:r>
          </a:p>
        </p:txBody>
      </p:sp>
      <p:sp>
        <p:nvSpPr>
          <p:cNvPr id="12293" name="TextBox 1">
            <a:extLst>
              <a:ext uri="{FF2B5EF4-FFF2-40B4-BE49-F238E27FC236}">
                <a16:creationId xmlns:a16="http://schemas.microsoft.com/office/drawing/2014/main" id="{1BC279CF-0748-4C7E-F87E-BC0E9595E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88" y="1484313"/>
            <a:ext cx="1655762" cy="739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b="1" u="sng">
                <a:solidFill>
                  <a:srgbClr val="FF0000"/>
                </a:solidFill>
              </a:rPr>
              <a:t>ESWL:	1</a:t>
            </a:r>
            <a:r>
              <a:rPr lang="sv-SE" altLang="et-EE" sz="1400" b="1" u="sng">
                <a:solidFill>
                  <a:srgbClr val="FF0000"/>
                </a:solidFill>
              </a:rPr>
              <a:t>18</a:t>
            </a:r>
            <a:endParaRPr lang="et-EE" altLang="et-EE" sz="1400" b="1" u="sng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b="1">
                <a:solidFill>
                  <a:srgbClr val="FF0000"/>
                </a:solidFill>
              </a:rPr>
              <a:t>TALL	</a:t>
            </a:r>
            <a:r>
              <a:rPr lang="sv-SE" altLang="et-EE" sz="1400" b="1">
                <a:solidFill>
                  <a:srgbClr val="FF0000"/>
                </a:solidFill>
              </a:rPr>
              <a:t>15</a:t>
            </a:r>
            <a:endParaRPr lang="et-EE" altLang="et-EE" sz="14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b="1">
                <a:solidFill>
                  <a:srgbClr val="FF0000"/>
                </a:solidFill>
              </a:rPr>
              <a:t>TAR	</a:t>
            </a:r>
            <a:r>
              <a:rPr lang="sv-SE" altLang="et-EE" sz="1400" b="1">
                <a:solidFill>
                  <a:srgbClr val="FF0000"/>
                </a:solidFill>
              </a:rPr>
              <a:t>103</a:t>
            </a:r>
            <a:endParaRPr lang="et-EE" altLang="et-EE" sz="1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D99ADD175D44DA09E7183C9E9B9E7" ma:contentTypeVersion="10" ma:contentTypeDescription="Create a new document." ma:contentTypeScope="" ma:versionID="dab8c69302dcd7906a9b815e97d4488c">
  <xsd:schema xmlns:xsd="http://www.w3.org/2001/XMLSchema" xmlns:xs="http://www.w3.org/2001/XMLSchema" xmlns:p="http://schemas.microsoft.com/office/2006/metadata/properties" xmlns:ns3="9df8a93a-4420-4627-9123-c874b8d6467a" targetNamespace="http://schemas.microsoft.com/office/2006/metadata/properties" ma:root="true" ma:fieldsID="31fdb616271ac2540cd1bc51a22b19de" ns3:_="">
    <xsd:import namespace="9df8a93a-4420-4627-9123-c874b8d646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f8a93a-4420-4627-9123-c874b8d64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D3BB31-E987-46A4-8E5F-1C63F9767B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f8a93a-4420-4627-9123-c874b8d646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60AACD-506C-48C1-A5BE-C68B933032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47869</TotalTime>
  <Words>2121</Words>
  <Application>Microsoft Macintosh PowerPoint</Application>
  <PresentationFormat>On-screen Show (4:3)</PresentationFormat>
  <Paragraphs>1547</Paragraphs>
  <Slides>55</Slides>
  <Notes>0</Notes>
  <HiddenSlides>4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Wingdings</vt:lpstr>
      <vt:lpstr>Calibri</vt:lpstr>
      <vt:lpstr>Beam</vt:lpstr>
      <vt:lpstr>Microsoft Graph Chart</vt:lpstr>
      <vt:lpstr>Microsoft Excel Chart</vt:lpstr>
      <vt:lpstr>PowerPoint Presentation</vt:lpstr>
      <vt:lpstr>PowerPoint Presentation</vt:lpstr>
      <vt:lpstr>Uroloogia voodid 2021</vt:lpstr>
      <vt:lpstr>Uroloogia residentuur</vt:lpstr>
      <vt:lpstr>UROLOOGILISED OPERATSIOONID EESTIS (täiskasvanud)</vt:lpstr>
      <vt:lpstr>OPEREERITUTE  ARV UROLOOGIA KESKUSTES EESTIS</vt:lpstr>
      <vt:lpstr>Opereeritute arv maakonnahaiglates</vt:lpstr>
      <vt:lpstr>UROLOOGILISTE OPERATSIOONIDE PROPORTSIOONID</vt:lpstr>
      <vt:lpstr>OPERATSIOONIDE ARV HAIGUSRÜHMADE KAUPA 2021.a. (Regionaal- ja keskhaiglad)</vt:lpstr>
      <vt:lpstr>Postop tüsistused (%)</vt:lpstr>
      <vt:lpstr>Postop surnud</vt:lpstr>
      <vt:lpstr>ONKOUROLOOGIA</vt:lpstr>
      <vt:lpstr>Esmasjuhud onko-uroloogias 2000-2018</vt:lpstr>
      <vt:lpstr>ONKO-UROLOOGILISED OPERATSIOONID EESTIS   2010-2021 (Nx, NNS, RRP, TURB, Cx, Testis)</vt:lpstr>
      <vt:lpstr>Onko-uroloogilised operatsioonid Eestis 2010-2021</vt:lpstr>
      <vt:lpstr>Onko-uroloogilised operatsioonid keskustes 2021</vt:lpstr>
      <vt:lpstr>Neeruvähk  2018 - 2021</vt:lpstr>
      <vt:lpstr>Kusepõievähk, TURB 2018 - 2021</vt:lpstr>
      <vt:lpstr>Kusepõievähk,  Cx </vt:lpstr>
      <vt:lpstr>Eesnäärmevähi radikaaloperatsioonid Eestis  </vt:lpstr>
      <vt:lpstr>Kirurgiline kastratsioon Eestis </vt:lpstr>
      <vt:lpstr>Eesnäärmevähi kiiritusravi Eestis</vt:lpstr>
      <vt:lpstr>Eesnäärmevähi radikaalravi Eestis</vt:lpstr>
      <vt:lpstr>Eesnäärmevähi ravi Eestis (Patsientide arv 2009-2021)</vt:lpstr>
      <vt:lpstr>Eesnäärmevähi ravi Eestis ( pt aastas)</vt:lpstr>
      <vt:lpstr>Testisevähi ravi  2016 - 2021</vt:lpstr>
      <vt:lpstr>PowerPoint Presentation</vt:lpstr>
      <vt:lpstr>Kivitõve ravi Eestis 2000+ </vt:lpstr>
      <vt:lpstr>Kivitõve ravi Eestis 2021</vt:lpstr>
      <vt:lpstr>PowerPoint Presentation</vt:lpstr>
      <vt:lpstr>BPH OPERATSIOONID EESTIS 2021</vt:lpstr>
      <vt:lpstr>BPH kirurgia Eestis 2021</vt:lpstr>
      <vt:lpstr>BPH ravimite kasutus (pt /aastas)</vt:lpstr>
      <vt:lpstr>Stress-inkontinents</vt:lpstr>
      <vt:lpstr>Stress-inkontinentsi ravi naistel</vt:lpstr>
      <vt:lpstr>Stress-inkontinentsi ravi naistel (uroloogid)</vt:lpstr>
      <vt:lpstr>Linguoperatsioonid Eestis 2014 – 2021 (naistearstid)</vt:lpstr>
      <vt:lpstr>Meesteling</vt:lpstr>
      <vt:lpstr>Laparoskoopilised operatsioonid uroloogias</vt:lpstr>
      <vt:lpstr>Laparoskoopilised operatsioonid uroloogias 2020</vt:lpstr>
      <vt:lpstr>Laparoskoopilised operatsioonid uroloogias 2021</vt:lpstr>
      <vt:lpstr>Laparoskoopia osakaal prostatektoomiatest 2012 - 2021</vt:lpstr>
      <vt:lpstr>Ambulatoorne tegevus</vt:lpstr>
      <vt:lpstr>Õdede amb vastuvõtt</vt:lpstr>
      <vt:lpstr>Ambulatoorne tegevus, arstid 2021  ( visiitide arv 107958 )</vt:lpstr>
      <vt:lpstr>Ambulatoorne tegevus, arstid 2011-2021  </vt:lpstr>
      <vt:lpstr>Ambulatoorne tegevus, arstid 2016-2021  </vt:lpstr>
      <vt:lpstr>PowerPoint Presentation</vt:lpstr>
      <vt:lpstr>Tsüstoskoopiad, eesnäärme biopsiad</vt:lpstr>
      <vt:lpstr>Tsüstoskoopiad uroloogiaosakondades 2007 - 2021</vt:lpstr>
      <vt:lpstr>Tsüstoskoopiad maakonnahaiglates, 2021</vt:lpstr>
      <vt:lpstr>EESNÄÄRME BIOPSIAD (1) (Regionaal- ja keskhaiglad)</vt:lpstr>
      <vt:lpstr>EESNÄÄRME BIOPSIAD 2010 - 2021  (2) </vt:lpstr>
      <vt:lpstr>www.euselts.ee</vt:lpstr>
      <vt:lpstr>EESNÄÄRME BIOPSIAD 2010 - 2020  (2) </vt:lpstr>
    </vt:vector>
  </TitlesOfParts>
  <Company>SAPERH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ylozirel</dc:creator>
  <cp:lastModifiedBy>Aleksandra Rautio</cp:lastModifiedBy>
  <cp:revision>995</cp:revision>
  <cp:lastPrinted>2021-08-26T07:46:06Z</cp:lastPrinted>
  <dcterms:created xsi:type="dcterms:W3CDTF">2008-08-23T08:40:14Z</dcterms:created>
  <dcterms:modified xsi:type="dcterms:W3CDTF">2022-11-06T09:17:16Z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0x010100091D99ADD175D44DA09E7183C9E9B9E7</vt:lpwstr>
  </property>
</Properties>
</file>